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slides/slide6.xml" ContentType="application/vnd.openxmlformats-officedocument.presentationml.slide+xml"/>
  <Default Extension="pdf" ContentType="application/pdf"/>
  <Override PartName="/ppt/notesMasters/notesMaster1.xml" ContentType="application/vnd.openxmlformats-officedocument.presentationml.notesMaster+xml"/>
  <Override PartName="/ppt/theme/theme3.xml" ContentType="application/vnd.openxmlformats-officedocument.them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11"/>
  </p:notesMasterIdLst>
  <p:handoutMasterIdLst>
    <p:handoutMasterId r:id="rId12"/>
  </p:handoutMasterIdLst>
  <p:sldIdLst>
    <p:sldId id="490" r:id="rId2"/>
    <p:sldId id="489" r:id="rId3"/>
    <p:sldId id="463" r:id="rId4"/>
    <p:sldId id="462" r:id="rId5"/>
    <p:sldId id="457" r:id="rId6"/>
    <p:sldId id="474" r:id="rId7"/>
    <p:sldId id="492" r:id="rId8"/>
    <p:sldId id="493" r:id="rId9"/>
    <p:sldId id="471" r:id="rId1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C3849"/>
    <a:srgbClr val="224F64"/>
    <a:srgbClr val="010000"/>
    <a:srgbClr val="FFFAE2"/>
    <a:srgbClr val="000099"/>
    <a:srgbClr val="FBFFFF"/>
    <a:srgbClr val="2B2BAA"/>
    <a:srgbClr val="137043"/>
    <a:srgbClr val="E3D2A8"/>
    <a:srgbClr val="B3E3A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565" autoAdjust="0"/>
    <p:restoredTop sz="92011" autoAdjust="0"/>
  </p:normalViewPr>
  <p:slideViewPr>
    <p:cSldViewPr snapToGrid="0">
      <p:cViewPr>
        <p:scale>
          <a:sx n="100" d="100"/>
          <a:sy n="100" d="100"/>
        </p:scale>
        <p:origin x="-1736"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AF0CD04-4AA0-0048-8436-F7655B9C3B5D}" type="datetime1">
              <a:rPr lang="en-US"/>
              <a:pPr>
                <a:defRPr/>
              </a:pPr>
              <a:t>1/19/11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9FA3A35-4B43-1F4B-8D92-3FDABE7A714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D2EEFFF-FBBE-484C-B709-27E6AFAEEE28}" type="datetime1">
              <a:rPr lang="en-US"/>
              <a:pPr>
                <a:defRPr/>
              </a:pPr>
              <a:t>1/19/11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F14E9E-98D4-B148-9AF9-C7609FB36F2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coyote.nersc.gov/fulladmn/userconf.php?person_id=44607&amp;_module=personsrow.php"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coyote.nersc.gov/fulladmn/userconf.php?person_id=44607&amp;_module=personsrow.php"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coyote.nersc.gov/fulladmn/userconf.php?person_id=44607&amp;_module=personsrow.php"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E847470-F995-E44C-82F7-2226B10173ED}" type="slidenum">
              <a:rPr lang="en-US" smtClean="0">
                <a:ea typeface="ＭＳ Ｐゴシック" pitchFamily="-65" charset="-128"/>
                <a:cs typeface="ＭＳ Ｐゴシック" pitchFamily="-65" charset="-128"/>
              </a:rPr>
              <a:pPr/>
              <a:t>3</a:t>
            </a:fld>
            <a:endParaRPr lang="en-US" smtClean="0">
              <a:ea typeface="ＭＳ Ｐゴシック" pitchFamily="-65" charset="-128"/>
              <a:cs typeface="ＭＳ Ｐゴシック" pitchFamily="-65"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aseline="0" dirty="0" smtClean="0">
                <a:ea typeface="ＭＳ Ｐゴシック" pitchFamily="-65" charset="-128"/>
                <a:cs typeface="ＭＳ Ｐゴシック" pitchFamily="-65" charset="-128"/>
              </a:rPr>
              <a:t>NERSC Repo </a:t>
            </a:r>
            <a:r>
              <a:rPr lang="en-US" sz="1200" kern="1200" dirty="0" smtClean="0">
                <a:solidFill>
                  <a:schemeClr val="tx1"/>
                </a:solidFill>
                <a:latin typeface="+mn-lt"/>
                <a:ea typeface="ＭＳ Ｐゴシック" pitchFamily="-65" charset="-128"/>
                <a:cs typeface="ＭＳ Ｐゴシック" pitchFamily="-65" charset="-128"/>
              </a:rPr>
              <a:t>pm221</a:t>
            </a:r>
            <a:r>
              <a:rPr lang="en-US" sz="1200" b="1" u="none" kern="1200" dirty="0" smtClean="0">
                <a:solidFill>
                  <a:schemeClr val="tx1"/>
                </a:solidFill>
                <a:latin typeface="+mn-lt"/>
                <a:ea typeface="ＭＳ Ｐゴシック" pitchFamily="-65" charset="-128"/>
                <a:cs typeface="ＭＳ Ｐゴシック" pitchFamily="-65" charset="-128"/>
              </a:rPr>
              <a:t>,</a:t>
            </a:r>
            <a:r>
              <a:rPr lang="en-US" sz="1200" u="none" kern="1200" dirty="0" smtClean="0">
                <a:solidFill>
                  <a:schemeClr val="tx1"/>
                </a:solidFill>
                <a:latin typeface="+mn-lt"/>
                <a:ea typeface="ＭＳ Ｐゴシック" pitchFamily="-65" charset="-128"/>
                <a:cs typeface="ＭＳ Ｐゴシック" pitchFamily="-65" charset="-128"/>
              </a:rPr>
              <a:t> </a:t>
            </a:r>
            <a:r>
              <a:rPr lang="en-US" sz="1200" u="none" kern="1200" dirty="0" err="1" smtClean="0">
                <a:solidFill>
                  <a:schemeClr val="tx1"/>
                </a:solidFill>
                <a:latin typeface="+mn-lt"/>
                <a:ea typeface="ＭＳ Ｐゴシック" pitchFamily="-65" charset="-128"/>
                <a:cs typeface="ＭＳ Ｐゴシック" pitchFamily="-65" charset="-128"/>
              </a:rPr>
              <a:t>Pennycook</a:t>
            </a:r>
            <a:r>
              <a:rPr lang="en-US" sz="1200" u="none" kern="1200" dirty="0" smtClean="0">
                <a:solidFill>
                  <a:schemeClr val="tx1"/>
                </a:solidFill>
                <a:latin typeface="+mn-lt"/>
                <a:ea typeface="ＭＳ Ｐゴシック" pitchFamily="-65" charset="-128"/>
                <a:cs typeface="ＭＳ Ｐゴシック" pitchFamily="-65" charset="-128"/>
              </a:rPr>
              <a:t>, Stephen</a:t>
            </a:r>
            <a:r>
              <a:rPr lang="en-US" sz="1200" u="none" kern="1200" baseline="0" dirty="0" smtClean="0">
                <a:solidFill>
                  <a:schemeClr val="tx1"/>
                </a:solidFill>
                <a:latin typeface="+mn-lt"/>
                <a:ea typeface="ＭＳ Ｐゴシック" pitchFamily="-65" charset="-128"/>
                <a:cs typeface="ＭＳ Ｐゴシック" pitchFamily="-65" charset="-128"/>
              </a:rPr>
              <a:t> is PI,</a:t>
            </a:r>
            <a:endParaRPr lang="en-US" sz="1200" i="1" u="sng" kern="1200" baseline="0" dirty="0" smtClean="0">
              <a:solidFill>
                <a:schemeClr val="tx1"/>
              </a:solidFill>
              <a:latin typeface="+mn-lt"/>
              <a:ea typeface="ＭＳ Ｐゴシック" pitchFamily="-65" charset="-128"/>
              <a:cs typeface="ＭＳ Ｐゴシック" pitchFamily="-65" charset="-128"/>
            </a:endParaRPr>
          </a:p>
          <a:p>
            <a:r>
              <a:rPr lang="en-US" sz="1200" b="1" i="1" kern="1200" dirty="0" smtClean="0">
                <a:solidFill>
                  <a:schemeClr val="tx1"/>
                </a:solidFill>
                <a:latin typeface="+mn-lt"/>
                <a:ea typeface="ＭＳ Ｐゴシック" pitchFamily="-65" charset="-128"/>
                <a:cs typeface="ＭＳ Ｐゴシック" pitchFamily="-65" charset="-128"/>
              </a:rPr>
              <a:t>Numerical Simulations of Nanocrystals, Interfaces, Grain Boundaries in Complex Materials															</a:t>
            </a:r>
          </a:p>
          <a:p>
            <a:pPr eaLnBrk="1" hangingPunct="1"/>
            <a:r>
              <a:rPr lang="en-US" dirty="0" smtClean="0">
                <a:ea typeface="ＭＳ Ｐゴシック" pitchFamily="-65" charset="-128"/>
                <a:cs typeface="ＭＳ Ｐゴシック" pitchFamily="-65" charset="-128"/>
              </a:rPr>
              <a:t>Has used about 0.5M hours</a:t>
            </a:r>
            <a:r>
              <a:rPr lang="en-US" baseline="0" dirty="0" smtClean="0">
                <a:ea typeface="ＭＳ Ｐゴシック" pitchFamily="-65" charset="-128"/>
                <a:cs typeface="ＭＳ Ｐゴシック" pitchFamily="-65" charset="-128"/>
              </a:rPr>
              <a:t> (plus about 0.3M cloud) in 2010; mostly on Hopper-1, average of about 4 nodes (32 cores) per run</a:t>
            </a:r>
          </a:p>
          <a:p>
            <a:pPr eaLnBrk="1" hangingPunct="1"/>
            <a:r>
              <a:rPr lang="en-US" baseline="0" dirty="0" smtClean="0">
                <a:ea typeface="ＭＳ Ｐゴシック" pitchFamily="-65" charset="-128"/>
                <a:cs typeface="ＭＳ Ｐゴシック" pitchFamily="-65" charset="-128"/>
              </a:rPr>
              <a:t>Also written up in </a:t>
            </a:r>
            <a:r>
              <a:rPr lang="en-US" baseline="0" dirty="0" err="1" smtClean="0">
                <a:ea typeface="ＭＳ Ｐゴシック" pitchFamily="-65" charset="-128"/>
                <a:cs typeface="ＭＳ Ｐゴシック" pitchFamily="-65" charset="-128"/>
              </a:rPr>
              <a:t>ScienceDaily</a:t>
            </a:r>
            <a:r>
              <a:rPr lang="en-US" baseline="0" dirty="0" smtClean="0">
                <a:ea typeface="ＭＳ Ｐゴシック" pitchFamily="-65" charset="-128"/>
                <a:cs typeface="ＭＳ Ｐゴシック" pitchFamily="-65" charset="-128"/>
              </a:rPr>
              <a:t> </a:t>
            </a:r>
            <a:r>
              <a:rPr lang="en-US" sz="1200" kern="1200" baseline="0" dirty="0" smtClean="0">
                <a:solidFill>
                  <a:schemeClr val="tx1"/>
                </a:solidFill>
                <a:latin typeface="+mn-lt"/>
                <a:ea typeface="ＭＳ Ｐゴシック" pitchFamily="-65" charset="-128"/>
                <a:cs typeface="ＭＳ Ｐゴシック" pitchFamily="-65" charset="-128"/>
              </a:rPr>
              <a:t>Mar. 28, 2010 although NERSC was not mentioned.</a:t>
            </a:r>
            <a:endParaRPr lang="en-US" dirty="0" smtClean="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E847470-F995-E44C-82F7-2226B10173ED}" type="slidenum">
              <a:rPr lang="en-US" smtClean="0">
                <a:ea typeface="ＭＳ Ｐゴシック" pitchFamily="-65" charset="-128"/>
                <a:cs typeface="ＭＳ Ｐゴシック" pitchFamily="-65" charset="-128"/>
              </a:rPr>
              <a:pPr/>
              <a:t>4</a:t>
            </a:fld>
            <a:endParaRPr lang="en-US" smtClean="0">
              <a:ea typeface="ＭＳ Ｐゴシック" pitchFamily="-65" charset="-128"/>
              <a:cs typeface="ＭＳ Ｐゴシック" pitchFamily="-65"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pitchFamily="-65" charset="-128"/>
                <a:cs typeface="ＭＳ Ｐゴシック" pitchFamily="-65" charset="-128"/>
              </a:rPr>
              <a:t>NERSC Repo</a:t>
            </a:r>
            <a:r>
              <a:rPr lang="en-US" baseline="0" dirty="0" smtClean="0">
                <a:ea typeface="ＭＳ Ｐゴシック" pitchFamily="-65" charset="-128"/>
                <a:cs typeface="ＭＳ Ｐゴシック" pitchFamily="-65" charset="-128"/>
              </a:rPr>
              <a:t> m627, </a:t>
            </a:r>
            <a:r>
              <a:rPr lang="en-US" sz="1200" b="1" i="1" kern="1200" baseline="0" dirty="0" smtClean="0">
                <a:solidFill>
                  <a:schemeClr val="tx1"/>
                </a:solidFill>
                <a:latin typeface="+mn-lt"/>
                <a:ea typeface="ＭＳ Ｐゴシック" pitchFamily="-65" charset="-128"/>
                <a:cs typeface="ＭＳ Ｐゴシック" pitchFamily="-65" charset="-128"/>
              </a:rPr>
              <a:t>Quantum dynamics of elementary reactions in the gas phase and on surfaces</a:t>
            </a:r>
          </a:p>
          <a:p>
            <a:pPr eaLnBrk="1" hangingPunct="1"/>
            <a:r>
              <a:rPr lang="en-US" sz="1200" b="0" i="0" kern="1200" baseline="0" dirty="0" smtClean="0">
                <a:solidFill>
                  <a:schemeClr val="tx1"/>
                </a:solidFill>
                <a:latin typeface="+mn-lt"/>
                <a:ea typeface="ＭＳ Ｐゴシック" pitchFamily="-65" charset="-128"/>
                <a:cs typeface="ＭＳ Ｐゴシック" pitchFamily="-65" charset="-128"/>
              </a:rPr>
              <a:t>Frequently run with just one node on Hopper, up to 840 cores on Franklin, 400k MPP hours in 2010, total for repo.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CE216E7F-4CD0-4446-AEDB-B4931CA682A1}" type="slidenum">
              <a:rPr lang="en-US" smtClean="0"/>
              <a:pPr/>
              <a:t>5</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p:txBody>
          <a:bodyPr/>
          <a:lstStyle/>
          <a:p>
            <a:pPr eaLnBrk="1" hangingPunct="1">
              <a:defRPr/>
            </a:pPr>
            <a:endParaRPr lang="en-US" dirty="0" smtClean="0"/>
          </a:p>
          <a:p>
            <a:pPr eaLnBrk="1" hangingPunct="1">
              <a:defRPr/>
            </a:pPr>
            <a:r>
              <a:rPr lang="en-US" dirty="0" err="1" smtClean="0"/>
              <a:t>Nersc</a:t>
            </a:r>
            <a:r>
              <a:rPr lang="en-US" dirty="0" smtClean="0"/>
              <a:t> Repo </a:t>
            </a:r>
            <a:r>
              <a:rPr lang="en-US" sz="1200" u="sng" kern="1200" dirty="0" smtClean="0">
                <a:solidFill>
                  <a:schemeClr val="tx1"/>
                </a:solidFill>
                <a:latin typeface="+mn-lt"/>
                <a:ea typeface="ＭＳ Ｐゴシック" pitchFamily="-65" charset="-128"/>
                <a:cs typeface="ＭＳ Ｐゴシック" pitchFamily="-65" charset="-128"/>
              </a:rPr>
              <a:t>mp97</a:t>
            </a:r>
            <a:r>
              <a:rPr lang="en-US" sz="1200" b="1" i="1" kern="1200" dirty="0" smtClean="0">
                <a:solidFill>
                  <a:schemeClr val="tx1"/>
                </a:solidFill>
                <a:latin typeface="+mn-lt"/>
                <a:ea typeface="ＭＳ Ｐゴシック" pitchFamily="-65" charset="-128"/>
                <a:cs typeface="ＭＳ Ｐゴシック" pitchFamily="-65" charset="-128"/>
              </a:rPr>
              <a:t>   Quantum and classical simulations of clusters, self-assembly. nano-scale </a:t>
            </a:r>
            <a:r>
              <a:rPr lang="en-US" sz="1200" b="1" i="1" kern="1200" dirty="0" err="1" smtClean="0">
                <a:solidFill>
                  <a:schemeClr val="tx1"/>
                </a:solidFill>
                <a:latin typeface="+mn-lt"/>
                <a:ea typeface="ＭＳ Ｐゴシック" pitchFamily="-65" charset="-128"/>
                <a:cs typeface="ＭＳ Ｐゴシック" pitchFamily="-65" charset="-128"/>
              </a:rPr>
              <a:t>manupulations</a:t>
            </a:r>
            <a:r>
              <a:rPr lang="en-US" sz="1200" b="1" i="1" kern="1200" dirty="0" smtClean="0">
                <a:solidFill>
                  <a:schemeClr val="tx1"/>
                </a:solidFill>
                <a:latin typeface="+mn-lt"/>
                <a:ea typeface="ＭＳ Ｐゴシック" pitchFamily="-65" charset="-128"/>
                <a:cs typeface="ＭＳ Ｐゴシック" pitchFamily="-65" charset="-128"/>
              </a:rPr>
              <a:t>, </a:t>
            </a:r>
            <a:r>
              <a:rPr lang="en-US" sz="1200" b="1" i="1" kern="1200" dirty="0" err="1" smtClean="0">
                <a:solidFill>
                  <a:schemeClr val="tx1"/>
                </a:solidFill>
                <a:latin typeface="+mn-lt"/>
                <a:ea typeface="ＭＳ Ｐゴシック" pitchFamily="-65" charset="-128"/>
                <a:cs typeface="ＭＳ Ｐゴシック" pitchFamily="-65" charset="-128"/>
              </a:rPr>
              <a:t>nanotribology</a:t>
            </a:r>
            <a:r>
              <a:rPr lang="en-US" sz="1200" b="1" i="1" kern="1200" dirty="0" smtClean="0">
                <a:solidFill>
                  <a:schemeClr val="tx1"/>
                </a:solidFill>
                <a:latin typeface="+mn-lt"/>
                <a:ea typeface="ＭＳ Ｐゴシック" pitchFamily="-65" charset="-128"/>
                <a:cs typeface="ＭＳ Ｐゴシック" pitchFamily="-65" charset="-128"/>
              </a:rPr>
              <a:t>, and biological processes; </a:t>
            </a:r>
            <a:r>
              <a:rPr lang="en-US" sz="1200" b="1" i="1" kern="1200" dirty="0" err="1" smtClean="0">
                <a:solidFill>
                  <a:schemeClr val="tx1"/>
                </a:solidFill>
                <a:latin typeface="+mn-lt"/>
                <a:ea typeface="ＭＳ Ｐゴシック" pitchFamily="-65" charset="-128"/>
                <a:cs typeface="ＭＳ Ｐゴシック" pitchFamily="-65" charset="-128"/>
              </a:rPr>
              <a:t>Landman</a:t>
            </a:r>
            <a:r>
              <a:rPr lang="en-US" sz="1200" b="1" i="0" kern="1200" baseline="0" dirty="0" smtClean="0">
                <a:solidFill>
                  <a:schemeClr val="tx1"/>
                </a:solidFill>
                <a:latin typeface="+mn-lt"/>
                <a:ea typeface="ＭＳ Ｐゴシック" pitchFamily="-65" charset="-128"/>
                <a:cs typeface="ＭＳ Ｐゴシック" pitchFamily="-65" charset="-128"/>
              </a:rPr>
              <a:t> is PI. </a:t>
            </a:r>
          </a:p>
          <a:p>
            <a:pPr eaLnBrk="1" hangingPunct="1">
              <a:defRPr/>
            </a:pPr>
            <a:endParaRPr lang="en-US" sz="1200" b="0" i="0" kern="1200" dirty="0" smtClean="0">
              <a:solidFill>
                <a:schemeClr val="tx1"/>
              </a:solidFill>
              <a:latin typeface="+mn-lt"/>
              <a:ea typeface="ＭＳ Ｐゴシック" pitchFamily="-65" charset="-128"/>
              <a:cs typeface="ＭＳ Ｐゴシック" pitchFamily="-65" charset="-128"/>
            </a:endParaRPr>
          </a:p>
          <a:p>
            <a:pPr eaLnBrk="1" hangingPunct="1">
              <a:defRPr/>
            </a:pPr>
            <a:r>
              <a:rPr lang="en-US" dirty="0" smtClean="0"/>
              <a:t>This repo used about 45,000</a:t>
            </a:r>
            <a:r>
              <a:rPr lang="en-US" baseline="0" dirty="0" smtClean="0"/>
              <a:t> hours on Franklin during 2009, average of 200 nodes (800 cores) per job.</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0FF1FC74-ADC4-7F49-8F14-E33C2A52331D}" type="slidenum">
              <a:rPr lang="en-US" smtClean="0"/>
              <a:pPr/>
              <a:t>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NERSC Repo mp946, </a:t>
            </a:r>
            <a:r>
              <a:rPr lang="en-US" sz="1200" b="1" i="1" kern="1200" dirty="0" smtClean="0">
                <a:solidFill>
                  <a:schemeClr val="tx1"/>
                </a:solidFill>
                <a:latin typeface="+mn-lt"/>
                <a:ea typeface="ＭＳ Ｐゴシック" pitchFamily="-65" charset="-128"/>
                <a:cs typeface="ＭＳ Ｐゴシック" pitchFamily="-65" charset="-128"/>
              </a:rPr>
              <a:t>Massively parallel quantum transport simulation of nano scale electronic devices for ultra low power computing															</a:t>
            </a:r>
          </a:p>
          <a:p>
            <a:r>
              <a:rPr lang="en-US" sz="1200" b="0" i="0" kern="1200" baseline="0" dirty="0" smtClean="0">
                <a:solidFill>
                  <a:schemeClr val="tx1"/>
                </a:solidFill>
                <a:latin typeface="+mn-lt"/>
                <a:ea typeface="ＭＳ Ｐゴシック" pitchFamily="-65" charset="-128"/>
                <a:cs typeface="ＭＳ Ｐゴシック" pitchFamily="-65" charset="-128"/>
              </a:rPr>
              <a:t>Not supported by Office of Science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Principal Investigator	</a:t>
            </a:r>
            <a:r>
              <a:rPr lang="en-US" sz="1200" u="sng" kern="1200" dirty="0" smtClean="0">
                <a:solidFill>
                  <a:schemeClr val="tx1"/>
                </a:solidFill>
                <a:latin typeface="+mn-lt"/>
                <a:ea typeface="ＭＳ Ｐゴシック" pitchFamily="-65" charset="-128"/>
                <a:cs typeface="ＭＳ Ｐゴシック" pitchFamily="-65" charset="-128"/>
                <a:hlinkClick r:id="rId3"/>
              </a:rPr>
              <a:t>Salahuddin</a:t>
            </a:r>
          </a:p>
          <a:p>
            <a:r>
              <a:rPr lang="en-US" sz="1200" b="0" i="0" kern="1200" baseline="0" dirty="0" smtClean="0">
                <a:solidFill>
                  <a:schemeClr val="tx1"/>
                </a:solidFill>
                <a:latin typeface="+mn-lt"/>
                <a:ea typeface="ＭＳ Ｐゴシック" pitchFamily="-65" charset="-128"/>
                <a:cs typeface="ＭＳ Ｐゴシック" pitchFamily="-65" charset="-128"/>
              </a:rPr>
              <a:t>175 jobs, all on Franklin, 270k hours, mostly 240 cores each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0FF1FC74-ADC4-7F49-8F14-E33C2A52331D}" type="slidenum">
              <a:rPr lang="en-US" smtClean="0"/>
              <a:pPr/>
              <a:t>7</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NERSC Repo m544, </a:t>
            </a:r>
            <a:r>
              <a:rPr lang="en-US" sz="1200" b="1" i="1" kern="1200" dirty="0" smtClean="0">
                <a:solidFill>
                  <a:schemeClr val="tx1"/>
                </a:solidFill>
                <a:latin typeface="+mn-lt"/>
                <a:ea typeface="ＭＳ Ｐゴシック" pitchFamily="-65" charset="-128"/>
                <a:cs typeface="ＭＳ Ｐゴシック" pitchFamily="-65" charset="-128"/>
              </a:rPr>
              <a:t>Charge Transfer, Transport, and Reactivity in Complex Environments.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Principal Investigator	</a:t>
            </a:r>
            <a:r>
              <a:rPr lang="en-US" sz="1200" u="sng" kern="1200" dirty="0" smtClean="0">
                <a:solidFill>
                  <a:schemeClr val="tx1"/>
                </a:solidFill>
                <a:latin typeface="+mn-lt"/>
                <a:ea typeface="ＭＳ Ｐゴシック" pitchFamily="-65" charset="-128"/>
                <a:cs typeface="ＭＳ Ｐゴシック" pitchFamily="-65" charset="-128"/>
                <a:hlinkClick r:id="rId3"/>
              </a:rPr>
              <a:t>Dupuis</a:t>
            </a:r>
          </a:p>
          <a:p>
            <a:r>
              <a:rPr lang="en-US" sz="1200" b="0" i="0" kern="1200" baseline="0" dirty="0" smtClean="0">
                <a:solidFill>
                  <a:schemeClr val="tx1"/>
                </a:solidFill>
                <a:latin typeface="+mn-lt"/>
                <a:ea typeface="ＭＳ Ｐゴシック" pitchFamily="-65" charset="-128"/>
                <a:cs typeface="ＭＳ Ｐゴシック" pitchFamily="-65" charset="-128"/>
              </a:rPr>
              <a:t>In 2009 and 2010 this repo ran on Jacquard, </a:t>
            </a:r>
            <a:r>
              <a:rPr lang="en-US" sz="1200" b="0" i="0" kern="1200" baseline="0" dirty="0" err="1" smtClean="0">
                <a:solidFill>
                  <a:schemeClr val="tx1"/>
                </a:solidFill>
                <a:latin typeface="+mn-lt"/>
                <a:ea typeface="ＭＳ Ｐゴシック" pitchFamily="-65" charset="-128"/>
                <a:cs typeface="ＭＳ Ｐゴシック" pitchFamily="-65" charset="-128"/>
              </a:rPr>
              <a:t>Bassi</a:t>
            </a:r>
            <a:r>
              <a:rPr lang="en-US" sz="1200" b="0" i="0" kern="1200" baseline="0" dirty="0" smtClean="0">
                <a:solidFill>
                  <a:schemeClr val="tx1"/>
                </a:solidFill>
                <a:latin typeface="+mn-lt"/>
                <a:ea typeface="ＭＳ Ｐゴシック" pitchFamily="-65" charset="-128"/>
                <a:cs typeface="ＭＳ Ｐゴシック" pitchFamily="-65" charset="-128"/>
              </a:rPr>
              <a:t>, and Franklin; This work looks like it was done on Franklin, typically 64-256 cores; </a:t>
            </a:r>
          </a:p>
          <a:p>
            <a:r>
              <a:rPr lang="en-US" sz="1200" b="0" i="0" kern="1200" baseline="0" dirty="0" smtClean="0">
                <a:solidFill>
                  <a:schemeClr val="tx1"/>
                </a:solidFill>
                <a:latin typeface="+mn-lt"/>
                <a:ea typeface="ＭＳ Ｐゴシック" pitchFamily="-65" charset="-128"/>
                <a:cs typeface="ＭＳ Ｐゴシック" pitchFamily="-65" charset="-128"/>
              </a:rPr>
              <a:t>Work was also done at EMSL at PNL.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0FF1FC74-ADC4-7F49-8F14-E33C2A52331D}" type="slidenum">
              <a:rPr lang="en-US" smtClean="0"/>
              <a:pPr/>
              <a:t>8</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NERSC Repo mp217, </a:t>
            </a:r>
            <a:r>
              <a:rPr lang="en-US" sz="1200" b="1" i="1" kern="1200" dirty="0" smtClean="0">
                <a:solidFill>
                  <a:schemeClr val="tx1"/>
                </a:solidFill>
                <a:latin typeface="+mn-lt"/>
                <a:ea typeface="ＭＳ Ｐゴシック" pitchFamily="-65" charset="-128"/>
                <a:cs typeface="ＭＳ Ｐゴシック" pitchFamily="-65" charset="-128"/>
              </a:rPr>
              <a:t>Turbulence, Transport and Magnetic Reconnection in High Temperature Plasma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Principal Investigator:</a:t>
            </a:r>
            <a:r>
              <a:rPr lang="en-US" sz="1200" kern="1200" baseline="0" dirty="0" smtClean="0">
                <a:solidFill>
                  <a:schemeClr val="tx1"/>
                </a:solidFill>
                <a:latin typeface="+mn-lt"/>
                <a:ea typeface="ＭＳ Ｐゴシック" pitchFamily="-65" charset="-128"/>
                <a:cs typeface="ＭＳ Ｐゴシック" pitchFamily="-65" charset="-128"/>
              </a:rPr>
              <a:t> Bill Dorland (U Maryland)</a:t>
            </a:r>
            <a:br>
              <a:rPr lang="en-US" sz="1200" kern="1200" baseline="0" dirty="0" smtClean="0">
                <a:solidFill>
                  <a:schemeClr val="tx1"/>
                </a:solidFill>
                <a:latin typeface="+mn-lt"/>
                <a:ea typeface="ＭＳ Ｐゴシック" pitchFamily="-65" charset="-128"/>
                <a:cs typeface="ＭＳ Ｐゴシック" pitchFamily="-65" charset="-128"/>
              </a:rPr>
            </a:br>
            <a:r>
              <a:rPr lang="en-US" sz="1200" kern="1200" baseline="0" dirty="0" smtClean="0">
                <a:solidFill>
                  <a:schemeClr val="tx1"/>
                </a:solidFill>
                <a:latin typeface="+mn-lt"/>
                <a:ea typeface="ＭＳ Ｐゴシック" pitchFamily="-65" charset="-128"/>
                <a:cs typeface="ＭＳ Ｐゴシック" pitchFamily="-65" charset="-128"/>
              </a:rPr>
              <a:t>During 2009 the repo ran 6,000 jobs on </a:t>
            </a:r>
            <a:r>
              <a:rPr lang="en-US" sz="1200" kern="1200" baseline="0" dirty="0" err="1" smtClean="0">
                <a:solidFill>
                  <a:schemeClr val="tx1"/>
                </a:solidFill>
                <a:latin typeface="+mn-lt"/>
                <a:ea typeface="ＭＳ Ｐゴシック" pitchFamily="-65" charset="-128"/>
                <a:cs typeface="ＭＳ Ｐゴシック" pitchFamily="-65" charset="-128"/>
              </a:rPr>
              <a:t>bassi</a:t>
            </a:r>
            <a:r>
              <a:rPr lang="en-US" sz="1200" kern="1200" baseline="0" dirty="0" smtClean="0">
                <a:solidFill>
                  <a:schemeClr val="tx1"/>
                </a:solidFill>
                <a:latin typeface="+mn-lt"/>
                <a:ea typeface="ＭＳ Ｐゴシック" pitchFamily="-65" charset="-128"/>
                <a:cs typeface="ＭＳ Ｐゴシック" pitchFamily="-65" charset="-128"/>
              </a:rPr>
              <a:t> and Franklin, using up to 8,192 cores on Franklin and most</a:t>
            </a:r>
            <a:br>
              <a:rPr lang="en-US" sz="1200" kern="1200" baseline="0" dirty="0" smtClean="0">
                <a:solidFill>
                  <a:schemeClr val="tx1"/>
                </a:solidFill>
                <a:latin typeface="+mn-lt"/>
                <a:ea typeface="ＭＳ Ｐゴシック" pitchFamily="-65" charset="-128"/>
                <a:cs typeface="ＭＳ Ｐゴシック" pitchFamily="-65" charset="-128"/>
              </a:rPr>
            </a:br>
            <a:r>
              <a:rPr lang="en-US" sz="1200" kern="1200" baseline="0" dirty="0" smtClean="0">
                <a:solidFill>
                  <a:schemeClr val="tx1"/>
                </a:solidFill>
                <a:latin typeface="+mn-lt"/>
                <a:ea typeface="ＭＳ Ｐゴシック" pitchFamily="-65" charset="-128"/>
                <a:cs typeface="ＭＳ Ｐゴシック" pitchFamily="-65" charset="-128"/>
              </a:rPr>
              <a:t>commonly using 1,024-2,048 (1.8M hours total)</a:t>
            </a:r>
            <a:endParaRPr lang="en-US" sz="1200" u="sng" kern="1200" dirty="0" smtClean="0">
              <a:solidFill>
                <a:srgbClr val="000000"/>
              </a:solidFill>
              <a:latin typeface="+mn-lt"/>
              <a:ea typeface="ＭＳ Ｐゴシック" pitchFamily="-65" charset="-128"/>
              <a:cs typeface="ＭＳ Ｐゴシック" pitchFamily="-65" charset="-128"/>
              <a:hlinkClick r:id="rId3"/>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df"/><Relationship Id="rId10"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0.pd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df"/><Relationship Id="rId3" Type="http://schemas.openxmlformats.org/officeDocument/2006/relationships/image" Target="../media/image1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4" name="Picture 10"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rgbClr val="1C384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C384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8" name="Rectangle 7"/>
          <p:cNvSpPr/>
          <p:nvPr userDrawn="1"/>
        </p:nvSpPr>
        <p:spPr>
          <a:xfrm>
            <a:off x="12700" y="0"/>
            <a:ext cx="9144000" cy="1003300"/>
          </a:xfrm>
          <a:prstGeom prst="rect">
            <a:avLst/>
          </a:prstGeom>
          <a:gradFill flip="none" rotWithShape="1">
            <a:gsLst>
              <a:gs pos="0">
                <a:srgbClr val="4687BC"/>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a:stretch>
            <a:fillRect/>
          </a:stretch>
        </p:blipFill>
        <p:spPr>
          <a:xfrm>
            <a:off x="539747" y="266694"/>
            <a:ext cx="1308100" cy="1219200"/>
          </a:xfrm>
          <a:prstGeom prst="rect">
            <a:avLst/>
          </a:prstGeom>
        </p:spPr>
      </p:pic>
      <p:pic>
        <p:nvPicPr>
          <p:cNvPr id="10" name="Picture 9"/>
          <p:cNvPicPr>
            <a:picLocks/>
          </p:cNvPicPr>
          <p:nvPr userDrawn="1"/>
        </p:nvPicPr>
        <p:blipFill>
          <a:blip r:embed="rId4"/>
          <a:stretch>
            <a:fillRect/>
          </a:stretch>
        </p:blipFill>
        <p:spPr>
          <a:xfrm>
            <a:off x="7319442" y="266694"/>
            <a:ext cx="1307592" cy="1216152"/>
          </a:xfrm>
          <a:prstGeom prst="rect">
            <a:avLst/>
          </a:prstGeom>
        </p:spPr>
      </p:pic>
      <p:pic>
        <p:nvPicPr>
          <p:cNvPr id="11" name="Picture 10"/>
          <p:cNvPicPr>
            <a:picLocks/>
          </p:cNvPicPr>
          <p:nvPr userDrawn="1"/>
        </p:nvPicPr>
        <p:blipFill>
          <a:blip r:embed="rId5"/>
          <a:stretch>
            <a:fillRect/>
          </a:stretch>
        </p:blipFill>
        <p:spPr>
          <a:xfrm>
            <a:off x="5963603" y="266694"/>
            <a:ext cx="1307592" cy="1216152"/>
          </a:xfrm>
          <a:prstGeom prst="rect">
            <a:avLst/>
          </a:prstGeom>
        </p:spPr>
      </p:pic>
      <p:pic>
        <p:nvPicPr>
          <p:cNvPr id="12" name="Picture 11"/>
          <p:cNvPicPr>
            <a:picLocks/>
          </p:cNvPicPr>
          <p:nvPr userDrawn="1"/>
        </p:nvPicPr>
        <p:blipFill>
          <a:blip r:embed="rId6"/>
          <a:stretch>
            <a:fillRect/>
          </a:stretch>
        </p:blipFill>
        <p:spPr>
          <a:xfrm>
            <a:off x="4607766" y="266694"/>
            <a:ext cx="1307592" cy="1216152"/>
          </a:xfrm>
          <a:prstGeom prst="rect">
            <a:avLst/>
          </a:prstGeom>
        </p:spPr>
      </p:pic>
      <p:pic>
        <p:nvPicPr>
          <p:cNvPr id="13" name="Picture 12"/>
          <p:cNvPicPr>
            <a:picLocks/>
          </p:cNvPicPr>
          <p:nvPr userDrawn="1"/>
        </p:nvPicPr>
        <p:blipFill>
          <a:blip r:embed="rId7"/>
          <a:stretch>
            <a:fillRect/>
          </a:stretch>
        </p:blipFill>
        <p:spPr>
          <a:xfrm>
            <a:off x="3251929" y="266694"/>
            <a:ext cx="1307592" cy="1216152"/>
          </a:xfrm>
          <a:prstGeom prst="rect">
            <a:avLst/>
          </a:prstGeom>
        </p:spPr>
      </p:pic>
      <p:pic>
        <p:nvPicPr>
          <p:cNvPr id="14" name="Picture 13"/>
          <p:cNvPicPr>
            <a:picLocks/>
          </p:cNvPicPr>
          <p:nvPr userDrawn="1"/>
        </p:nvPicPr>
        <p:blipFill>
          <a:blip r:embed="rId8"/>
          <a:stretch>
            <a:fillRect/>
          </a:stretch>
        </p:blipFill>
        <p:spPr>
          <a:xfrm>
            <a:off x="1898650" y="275163"/>
            <a:ext cx="1307592" cy="1216152"/>
          </a:xfrm>
          <a:prstGeom prst="rect">
            <a:avLst/>
          </a:prstGeom>
        </p:spPr>
      </p:pic>
      <p:pic>
        <p:nvPicPr>
          <p:cNvPr id="15" name="Picture 14" descr="nersc_horizLOCKUP-tight.ai"/>
          <p:cNvPicPr>
            <a:picLocks noChangeAspect="1"/>
          </p:cNvPicPr>
          <p:nvPr userDrawn="1"/>
        </p:nvPicPr>
        <mc:AlternateContent xmlns:ma="http://schemas.microsoft.com/office/mac/drawingml/2008/main">
          <mc:Choice Requires="ma">
            <p:blipFill>
              <a:blip r:embed="rId9"/>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10"/>
              <a:stretch>
                <a:fillRect/>
              </a:stretch>
            </p:blipFill>
          </mc:Fallback>
        </mc:AlternateContent>
        <p:spPr>
          <a:xfrm>
            <a:off x="3257550" y="6180150"/>
            <a:ext cx="3384550" cy="6129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8FB8641-3AAD-CF47-AC82-93C723EAF0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C0C05B2-2371-7F44-98EB-C3CE84F1455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6" name="Rectangle 5"/>
          <p:cNvSpPr/>
          <p:nvPr userDrawn="1"/>
        </p:nvSpPr>
        <p:spPr>
          <a:xfrm>
            <a:off x="12700" y="0"/>
            <a:ext cx="9144000" cy="1003300"/>
          </a:xfrm>
          <a:prstGeom prst="rect">
            <a:avLst/>
          </a:prstGeom>
          <a:gradFill flip="none" rotWithShape="1">
            <a:gsLst>
              <a:gs pos="0">
                <a:srgbClr val="4687BC"/>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NERSC_logo_color.ai"/>
          <p:cNvPicPr>
            <a:picLocks noChangeAspect="1"/>
          </p:cNvPicPr>
          <p:nvPr userDrawn="1"/>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tretch>
                <a:fillRect/>
              </a:stretch>
            </p:blipFill>
          </mc:Fallback>
        </mc:AlternateContent>
        <p:spPr>
          <a:xfrm>
            <a:off x="-82550" y="-63500"/>
            <a:ext cx="2763057" cy="1333500"/>
          </a:xfrm>
          <a:prstGeom prst="rect">
            <a:avLst/>
          </a:prstGeom>
        </p:spPr>
      </p:pic>
      <p:pic>
        <p:nvPicPr>
          <p:cNvPr id="4" name="Picture 10" descr="DOE LOGO"/>
          <p:cNvPicPr>
            <a:picLocks noChangeAspect="1" noChangeArrowheads="1"/>
          </p:cNvPicPr>
          <p:nvPr userDrawn="1"/>
        </p:nvPicPr>
        <p:blipFill>
          <a:blip r:embed="rId4"/>
          <a:srcRect/>
          <a:stretch>
            <a:fillRect/>
          </a:stretch>
        </p:blipFill>
        <p:spPr bwMode="auto">
          <a:xfrm>
            <a:off x="254000" y="6234113"/>
            <a:ext cx="2209800" cy="623887"/>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5905500" y="6565900"/>
            <a:ext cx="184666" cy="461665"/>
          </a:xfrm>
          <a:prstGeom prst="rect">
            <a:avLst/>
          </a:prstGeom>
          <a:noFill/>
        </p:spPr>
        <p:txBody>
          <a:bodyPr wrap="none" rtlCol="0">
            <a:spAutoFit/>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63A278A-02E1-2343-9D45-2323030DB3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766900D-7E31-F841-9EE7-1734B040010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15730F0-59A7-254B-BFB5-B8E0EA2E3E6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12700" y="0"/>
            <a:ext cx="9144000" cy="1003300"/>
          </a:xfrm>
          <a:prstGeom prst="rect">
            <a:avLst/>
          </a:prstGeom>
          <a:gradFill flip="none" rotWithShape="1">
            <a:gsLst>
              <a:gs pos="0">
                <a:srgbClr val="4687BC"/>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33600" y="152400"/>
            <a:ext cx="6553200" cy="762000"/>
          </a:xfrm>
        </p:spPr>
        <p:txBody>
          <a:bodyPr/>
          <a:lstStyle>
            <a:lvl1pPr>
              <a:defRPr>
                <a:solidFill>
                  <a:schemeClr val="tx1"/>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65E2B66-8DEB-4F42-9ACF-0109EB9E7863}" type="slidenum">
              <a:rPr lang="en-US"/>
              <a:pPr>
                <a:defRPr/>
              </a:pPr>
              <a:t>‹#›</a:t>
            </a:fld>
            <a:endParaRPr lang="en-US"/>
          </a:p>
        </p:txBody>
      </p:sp>
      <p:pic>
        <p:nvPicPr>
          <p:cNvPr id="4" name="Picture 3" descr="nersc_horizLOCKUP-tight.ai"/>
          <p:cNvPicPr>
            <a:picLocks noChangeAspect="1"/>
          </p:cNvPicPr>
          <p:nvPr userDrawn="1"/>
        </p:nvPicPr>
        <mc:AlternateContent xmlns:ma="http://schemas.microsoft.com/office/mac/drawingml/2008/main">
          <mc:Choice Requires="ma">
            <p:blipFill>
              <a:blip r:embed="rId2"/>
              <a:srcRect r="47655" b="-228"/>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rcRect r="47655" b="-228"/>
              <a:stretch>
                <a:fillRect/>
              </a:stretch>
            </p:blipFill>
          </mc:Fallback>
        </mc:AlternateContent>
        <p:spPr>
          <a:xfrm>
            <a:off x="184150" y="198450"/>
            <a:ext cx="1771650" cy="61435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A30B225-14DD-E342-AF40-B3F927FA13B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B24BD94-2BE1-014F-8379-A4EA89D8461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331C384-6E55-AF4D-BAAC-FAC58AFD46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981200" y="152400"/>
            <a:ext cx="6705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fld id="{47B0812E-F0BC-FB40-8BFA-A39FD4628A87}" type="slidenum">
              <a:rPr lang="en-US" smtClean="0"/>
              <a:pPr>
                <a:defRPr/>
              </a:pPr>
              <a:t>‹#›</a:t>
            </a:fld>
            <a:endParaRPr lang="en-US" dirty="0"/>
          </a:p>
        </p:txBody>
      </p:sp>
      <p:pic>
        <p:nvPicPr>
          <p:cNvPr id="2" name="Picture 10" descr="BerkLabLogoColor_sm"/>
          <p:cNvPicPr>
            <a:picLocks noChangeAspect="1" noChangeArrowheads="1"/>
          </p:cNvPicPr>
          <p:nvPr userDrawn="1"/>
        </p:nvPicPr>
        <p:blipFill>
          <a:blip r:embed="rId13"/>
          <a:srcRect/>
          <a:stretch>
            <a:fillRect/>
          </a:stretch>
        </p:blipFill>
        <p:spPr bwMode="auto">
          <a:xfrm>
            <a:off x="8077200" y="6172200"/>
            <a:ext cx="914400" cy="558800"/>
          </a:xfrm>
          <a:prstGeom prst="rect">
            <a:avLst/>
          </a:prstGeom>
          <a:noFill/>
          <a:ln w="9525">
            <a:noFill/>
            <a:miter lim="800000"/>
            <a:headEnd/>
            <a:tailEnd/>
          </a:ln>
        </p:spPr>
      </p:pic>
      <p:pic>
        <p:nvPicPr>
          <p:cNvPr id="1031" name="Picture 10" descr="DOE LOGO"/>
          <p:cNvPicPr>
            <a:picLocks noChangeAspect="1" noChangeArrowheads="1"/>
          </p:cNvPicPr>
          <p:nvPr userDrawn="1"/>
        </p:nvPicPr>
        <p:blipFill>
          <a:blip r:embed="rId14"/>
          <a:srcRect/>
          <a:stretch>
            <a:fillRect/>
          </a:stretch>
        </p:blipFill>
        <p:spPr bwMode="auto">
          <a:xfrm>
            <a:off x="254000" y="6234113"/>
            <a:ext cx="2209800" cy="6238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2" r:id="rId1"/>
    <p:sldLayoutId id="2147483973"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hdr="0" dt="0"/>
  <p:txStyles>
    <p:titleStyle>
      <a:lvl1pPr algn="ctr" rtl="0" eaLnBrk="0" fontAlgn="base" hangingPunct="0">
        <a:spcBef>
          <a:spcPct val="0"/>
        </a:spcBef>
        <a:spcAft>
          <a:spcPct val="0"/>
        </a:spcAft>
        <a:defRPr sz="32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indent="-342900" algn="l" rtl="0" eaLnBrk="0" fontAlgn="base" hangingPunct="0">
        <a:spcBef>
          <a:spcPct val="20000"/>
        </a:spcBef>
        <a:spcAft>
          <a:spcPct val="0"/>
        </a:spcAft>
        <a:buChar char="•"/>
        <a:defRPr sz="3200" b="1">
          <a:solidFill>
            <a:srgbClr val="000099"/>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b="1">
          <a:solidFill>
            <a:srgbClr val="000099"/>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b="1">
          <a:solidFill>
            <a:srgbClr val="000099"/>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b="1">
          <a:solidFill>
            <a:srgbClr val="000099"/>
          </a:solidFill>
          <a:latin typeface="+mn-lt"/>
          <a:ea typeface="ＭＳ Ｐゴシック" pitchFamily="-65" charset="-128"/>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NERSC Science Highlights</a:t>
            </a:r>
            <a:r>
              <a:rPr lang="en-US" dirty="0" smtClean="0"/>
              <a:t/>
            </a:r>
            <a:br>
              <a:rPr lang="en-US" dirty="0" smtClean="0"/>
            </a:br>
            <a:r>
              <a:rPr lang="en-US" dirty="0" smtClean="0"/>
              <a:t/>
            </a:r>
            <a:br>
              <a:rPr lang="en-US" dirty="0" smtClean="0"/>
            </a:br>
            <a:r>
              <a:rPr lang="en-US" sz="1800" i="1" dirty="0" smtClean="0"/>
              <a:t>A selection of science results produced by NERSC users</a:t>
            </a:r>
            <a:endParaRPr lang="en-US" sz="1800" i="1" dirty="0"/>
          </a:p>
        </p:txBody>
      </p:sp>
      <p:sp>
        <p:nvSpPr>
          <p:cNvPr id="3" name="Subtitle 2"/>
          <p:cNvSpPr>
            <a:spLocks noGrp="1"/>
          </p:cNvSpPr>
          <p:nvPr>
            <p:ph type="subTitle" idx="1"/>
          </p:nvPr>
        </p:nvSpPr>
        <p:spPr/>
        <p:txBody>
          <a:bodyPr/>
          <a:lstStyle/>
          <a:p>
            <a:r>
              <a:rPr lang="en-US" smtClean="0"/>
              <a:t>December, 2010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TextBox 16"/>
          <p:cNvSpPr txBox="1"/>
          <p:nvPr/>
        </p:nvSpPr>
        <p:spPr>
          <a:xfrm>
            <a:off x="6515100" y="4421763"/>
            <a:ext cx="2324100" cy="1754327"/>
          </a:xfrm>
          <a:prstGeom prst="rect">
            <a:avLst/>
          </a:prstGeom>
          <a:solidFill>
            <a:schemeClr val="bg1"/>
          </a:solidFill>
        </p:spPr>
        <p:txBody>
          <a:bodyPr wrap="square" rtlCol="0">
            <a:spAutoFit/>
          </a:bodyPr>
          <a:lstStyle/>
          <a:p>
            <a:endParaRPr lang="en-US" sz="1600" b="1" dirty="0" smtClean="0">
              <a:solidFill>
                <a:prstClr val="black"/>
              </a:solidFill>
              <a:latin typeface="Arial Narrow" pitchFamily="34" charset="0"/>
            </a:endParaRPr>
          </a:p>
          <a:p>
            <a:r>
              <a:rPr lang="en-US" b="1" dirty="0" smtClean="0">
                <a:solidFill>
                  <a:prstClr val="black"/>
                </a:solidFill>
                <a:latin typeface="Arial Narrow" pitchFamily="34" charset="0"/>
              </a:rPr>
              <a:t>Fuel </a:t>
            </a:r>
            <a:r>
              <a:rPr lang="en-US" b="1" dirty="0" smtClean="0">
                <a:solidFill>
                  <a:prstClr val="black"/>
                </a:solidFill>
                <a:latin typeface="Arial Narrow" pitchFamily="34" charset="0"/>
              </a:rPr>
              <a:t>Cells</a:t>
            </a:r>
            <a:r>
              <a:rPr lang="en-US" dirty="0" smtClean="0">
                <a:solidFill>
                  <a:prstClr val="black"/>
                </a:solidFill>
                <a:latin typeface="Arial Narrow" pitchFamily="34" charset="0"/>
              </a:rPr>
              <a:t/>
            </a:r>
            <a:br>
              <a:rPr lang="en-US" dirty="0" smtClean="0">
                <a:solidFill>
                  <a:prstClr val="black"/>
                </a:solidFill>
                <a:latin typeface="Arial Narrow" pitchFamily="34" charset="0"/>
              </a:rPr>
            </a:br>
            <a:r>
              <a:rPr lang="en-US" sz="1400" dirty="0" smtClean="0">
                <a:solidFill>
                  <a:prstClr val="black"/>
                </a:solidFill>
                <a:latin typeface="Arial Narrow" pitchFamily="34" charset="0"/>
              </a:rPr>
              <a:t>Simulations </a:t>
            </a:r>
            <a:r>
              <a:rPr lang="en-US" sz="1400" dirty="0" smtClean="0">
                <a:solidFill>
                  <a:prstClr val="black"/>
                </a:solidFill>
                <a:latin typeface="Arial Narrow" pitchFamily="34" charset="0"/>
              </a:rPr>
              <a:t>may lead the way toward rational design of polymer membranes, key components of fuel cells. </a:t>
            </a:r>
            <a:br>
              <a:rPr lang="en-US" sz="1400" dirty="0" smtClean="0">
                <a:solidFill>
                  <a:prstClr val="black"/>
                </a:solidFill>
                <a:latin typeface="Arial Narrow" pitchFamily="34" charset="0"/>
              </a:rPr>
            </a:br>
            <a:r>
              <a:rPr lang="en-US" sz="1200" b="1" dirty="0" smtClean="0">
                <a:solidFill>
                  <a:prstClr val="black"/>
                </a:solidFill>
                <a:latin typeface="Arial Narrow" pitchFamily="34" charset="0"/>
              </a:rPr>
              <a:t>(M. Dupuis, PNNL)</a:t>
            </a:r>
            <a:endParaRPr lang="en-US" sz="1600" b="1" dirty="0" smtClean="0">
              <a:solidFill>
                <a:prstClr val="black"/>
              </a:solidFill>
              <a:latin typeface="Arial Narrow" pitchFamily="34" charset="0"/>
            </a:endParaRPr>
          </a:p>
        </p:txBody>
      </p:sp>
      <p:sp>
        <p:nvSpPr>
          <p:cNvPr id="6" name="Title 5"/>
          <p:cNvSpPr>
            <a:spLocks noGrp="1"/>
          </p:cNvSpPr>
          <p:nvPr>
            <p:ph type="title"/>
          </p:nvPr>
        </p:nvSpPr>
        <p:spPr>
          <a:xfrm>
            <a:off x="1993900" y="165100"/>
            <a:ext cx="6705600" cy="762000"/>
          </a:xfrm>
        </p:spPr>
        <p:txBody>
          <a:bodyPr/>
          <a:lstStyle/>
          <a:p>
            <a:r>
              <a:rPr lang="en-US" sz="2800" dirty="0" smtClean="0"/>
              <a:t>NERSC</a:t>
            </a:r>
            <a:r>
              <a:rPr lang="en-US" sz="2800" dirty="0" smtClean="0"/>
              <a:t> User Scientific </a:t>
            </a:r>
            <a:r>
              <a:rPr lang="en-US" sz="2800" dirty="0" smtClean="0"/>
              <a:t>Accomplishments</a:t>
            </a:r>
            <a:r>
              <a:rPr lang="en-US" sz="2400" dirty="0" smtClean="0"/>
              <a:t> </a:t>
            </a:r>
            <a:r>
              <a:rPr lang="en-US" sz="2800" dirty="0" smtClean="0"/>
              <a:t>December, 2010</a:t>
            </a:r>
            <a:endParaRPr lang="en-US" sz="2800" dirty="0"/>
          </a:p>
        </p:txBody>
      </p:sp>
      <p:sp>
        <p:nvSpPr>
          <p:cNvPr id="7" name="Rectangle 3"/>
          <p:cNvSpPr>
            <a:spLocks noChangeArrowheads="1"/>
          </p:cNvSpPr>
          <p:nvPr/>
        </p:nvSpPr>
        <p:spPr bwMode="auto">
          <a:xfrm>
            <a:off x="4699000" y="1324549"/>
            <a:ext cx="4246563" cy="5203825"/>
          </a:xfrm>
          <a:prstGeom prst="rect">
            <a:avLst/>
          </a:prstGeom>
          <a:noFill/>
          <a:ln w="9525" algn="ctr">
            <a:noFill/>
            <a:round/>
            <a:headEnd/>
            <a:tailEnd/>
          </a:ln>
        </p:spPr>
        <p:txBody>
          <a:bodyPr/>
          <a:lstStyle/>
          <a:p>
            <a:pPr eaLnBrk="0" fontAlgn="base" hangingPunct="0">
              <a:spcBef>
                <a:spcPct val="0"/>
              </a:spcBef>
              <a:spcAft>
                <a:spcPct val="0"/>
              </a:spcAft>
            </a:pPr>
            <a:endParaRPr lang="en-US" sz="1400">
              <a:solidFill>
                <a:prstClr val="black"/>
              </a:solidFill>
              <a:latin typeface="Times New Roman" pitchFamily="18" charset="0"/>
            </a:endParaRPr>
          </a:p>
        </p:txBody>
      </p:sp>
      <p:sp>
        <p:nvSpPr>
          <p:cNvPr id="8" name="Rectangle 4"/>
          <p:cNvSpPr>
            <a:spLocks noChangeArrowheads="1"/>
          </p:cNvSpPr>
          <p:nvPr/>
        </p:nvSpPr>
        <p:spPr bwMode="auto">
          <a:xfrm>
            <a:off x="182563" y="1322961"/>
            <a:ext cx="4532312" cy="5203825"/>
          </a:xfrm>
          <a:prstGeom prst="rect">
            <a:avLst/>
          </a:prstGeom>
          <a:noFill/>
          <a:ln w="9525" algn="ctr">
            <a:noFill/>
            <a:round/>
            <a:headEnd/>
            <a:tailEnd/>
          </a:ln>
        </p:spPr>
        <p:txBody>
          <a:bodyPr/>
          <a:lstStyle/>
          <a:p>
            <a:pPr eaLnBrk="0" fontAlgn="base" hangingPunct="0">
              <a:spcBef>
                <a:spcPct val="0"/>
              </a:spcBef>
              <a:spcAft>
                <a:spcPct val="0"/>
              </a:spcAft>
            </a:pPr>
            <a:endParaRPr lang="en-US" sz="1400">
              <a:solidFill>
                <a:prstClr val="black"/>
              </a:solidFill>
              <a:latin typeface="Times New Roman" pitchFamily="18" charset="0"/>
            </a:endParaRPr>
          </a:p>
        </p:txBody>
      </p:sp>
      <p:sp>
        <p:nvSpPr>
          <p:cNvPr id="10" name="Slide Number Placeholder 3"/>
          <p:cNvSpPr txBox="1">
            <a:spLocks/>
          </p:cNvSpPr>
          <p:nvPr/>
        </p:nvSpPr>
        <p:spPr>
          <a:xfrm>
            <a:off x="8414464" y="6351654"/>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91CFFFD-2091-443F-B1FD-475CC75A5FB5}"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14" name="TextBox 13"/>
          <p:cNvSpPr txBox="1"/>
          <p:nvPr/>
        </p:nvSpPr>
        <p:spPr>
          <a:xfrm>
            <a:off x="6489700" y="1117600"/>
            <a:ext cx="2501900" cy="1778000"/>
          </a:xfrm>
          <a:prstGeom prst="rect">
            <a:avLst/>
          </a:prstGeom>
          <a:noFill/>
        </p:spPr>
        <p:txBody>
          <a:bodyPr wrap="square" rtlCol="0">
            <a:noAutofit/>
          </a:bodyPr>
          <a:lstStyle/>
          <a:p>
            <a:r>
              <a:rPr lang="en-US" b="1" dirty="0" smtClean="0">
                <a:solidFill>
                  <a:prstClr val="black"/>
                </a:solidFill>
                <a:latin typeface="Arial Narrow" pitchFamily="34" charset="0"/>
              </a:rPr>
              <a:t>Energy Resources</a:t>
            </a:r>
          </a:p>
          <a:p>
            <a:r>
              <a:rPr lang="en-US" sz="1400" dirty="0" smtClean="0">
                <a:solidFill>
                  <a:prstClr val="black"/>
                </a:solidFill>
                <a:latin typeface="Arial Narrow" pitchFamily="34" charset="0"/>
              </a:rPr>
              <a:t>First-principles </a:t>
            </a:r>
            <a:r>
              <a:rPr lang="en-US" sz="1400" dirty="0" smtClean="0">
                <a:solidFill>
                  <a:prstClr val="black"/>
                </a:solidFill>
                <a:latin typeface="Arial Narrow" pitchFamily="34" charset="0"/>
              </a:rPr>
              <a:t>simulations performed on Franklin revealed </a:t>
            </a:r>
            <a:r>
              <a:rPr lang="en-US" sz="1400" dirty="0" smtClean="0">
                <a:solidFill>
                  <a:prstClr val="black"/>
                </a:solidFill>
                <a:latin typeface="Arial Narrow" pitchFamily="34" charset="0"/>
              </a:rPr>
              <a:t>the mechanism of a full catalytic cycle for low-temperature activation of methane on small gold clusters</a:t>
            </a:r>
            <a:r>
              <a:rPr lang="en-US" sz="1400" dirty="0" smtClean="0">
                <a:solidFill>
                  <a:prstClr val="black"/>
                </a:solidFill>
                <a:latin typeface="Arial Narrow" pitchFamily="34" charset="0"/>
              </a:rPr>
              <a:t>.</a:t>
            </a:r>
          </a:p>
          <a:p>
            <a:r>
              <a:rPr lang="en-US" sz="1200" b="1" dirty="0" smtClean="0">
                <a:solidFill>
                  <a:prstClr val="black"/>
                </a:solidFill>
                <a:latin typeface="Arial Narrow" pitchFamily="34" charset="0"/>
              </a:rPr>
              <a:t>(</a:t>
            </a:r>
            <a:r>
              <a:rPr lang="en-US" sz="1200" b="1" dirty="0" smtClean="0">
                <a:solidFill>
                  <a:prstClr val="black"/>
                </a:solidFill>
                <a:latin typeface="Arial Narrow" pitchFamily="34" charset="0"/>
              </a:rPr>
              <a:t>U. </a:t>
            </a:r>
            <a:r>
              <a:rPr lang="en-US" sz="1200" b="1" dirty="0" err="1" smtClean="0">
                <a:solidFill>
                  <a:prstClr val="black"/>
                </a:solidFill>
                <a:latin typeface="Arial Narrow" pitchFamily="34" charset="0"/>
              </a:rPr>
              <a:t>Landman</a:t>
            </a:r>
            <a:r>
              <a:rPr lang="en-US" sz="1200" b="1" dirty="0" smtClean="0">
                <a:solidFill>
                  <a:prstClr val="black"/>
                </a:solidFill>
                <a:latin typeface="Arial Narrow" pitchFamily="34" charset="0"/>
              </a:rPr>
              <a:t>, Georgia Tech)</a:t>
            </a:r>
          </a:p>
          <a:p>
            <a:pPr fontAlgn="base">
              <a:spcBef>
                <a:spcPct val="0"/>
              </a:spcBef>
              <a:spcAft>
                <a:spcPct val="0"/>
              </a:spcAft>
            </a:pPr>
            <a:endParaRPr lang="en-US" sz="1400" b="1" dirty="0" smtClean="0">
              <a:solidFill>
                <a:prstClr val="black"/>
              </a:solidFill>
              <a:latin typeface="Arial Narrow" pitchFamily="34" charset="0"/>
            </a:endParaRPr>
          </a:p>
          <a:p>
            <a:pPr fontAlgn="base">
              <a:spcBef>
                <a:spcPct val="0"/>
              </a:spcBef>
              <a:spcAft>
                <a:spcPct val="0"/>
              </a:spcAft>
            </a:pPr>
            <a:endParaRPr lang="en-US" sz="1400" b="1" dirty="0">
              <a:solidFill>
                <a:prstClr val="black"/>
              </a:solidFill>
              <a:latin typeface="Arial Narrow" pitchFamily="34" charset="0"/>
            </a:endParaRPr>
          </a:p>
        </p:txBody>
      </p:sp>
      <p:sp>
        <p:nvSpPr>
          <p:cNvPr id="16" name="TextBox 15"/>
          <p:cNvSpPr txBox="1"/>
          <p:nvPr/>
        </p:nvSpPr>
        <p:spPr>
          <a:xfrm>
            <a:off x="4783610" y="2844800"/>
            <a:ext cx="2227123" cy="1938992"/>
          </a:xfrm>
          <a:prstGeom prst="rect">
            <a:avLst/>
          </a:prstGeom>
          <a:noFill/>
        </p:spPr>
        <p:txBody>
          <a:bodyPr wrap="square" rtlCol="0">
            <a:spAutoFit/>
          </a:bodyPr>
          <a:lstStyle/>
          <a:p>
            <a:r>
              <a:rPr lang="en-US" b="1" dirty="0" smtClean="0">
                <a:solidFill>
                  <a:prstClr val="black"/>
                </a:solidFill>
                <a:latin typeface="Arial Narrow" pitchFamily="34" charset="0"/>
              </a:rPr>
              <a:t>Chemistry</a:t>
            </a:r>
            <a:r>
              <a:rPr lang="en-US" dirty="0" smtClean="0">
                <a:solidFill>
                  <a:prstClr val="black"/>
                </a:solidFill>
                <a:latin typeface="Arial Narrow" pitchFamily="34" charset="0"/>
              </a:rPr>
              <a:t/>
            </a:r>
            <a:br>
              <a:rPr lang="en-US" dirty="0" smtClean="0">
                <a:solidFill>
                  <a:prstClr val="black"/>
                </a:solidFill>
                <a:latin typeface="Arial Narrow" pitchFamily="34" charset="0"/>
              </a:rPr>
            </a:br>
            <a:r>
              <a:rPr lang="en-US" sz="1400" dirty="0" smtClean="0">
                <a:solidFill>
                  <a:prstClr val="black"/>
                </a:solidFill>
                <a:latin typeface="Arial Narrow" pitchFamily="34" charset="0"/>
              </a:rPr>
              <a:t>Quantum </a:t>
            </a:r>
            <a:r>
              <a:rPr lang="en-US" sz="1400" dirty="0" smtClean="0">
                <a:solidFill>
                  <a:prstClr val="black"/>
                </a:solidFill>
                <a:latin typeface="Arial Narrow" pitchFamily="34" charset="0"/>
              </a:rPr>
              <a:t>dynamics of a reaction important to both combustion and ozone depletion </a:t>
            </a:r>
            <a:r>
              <a:rPr lang="en-US" sz="1400" dirty="0" smtClean="0">
                <a:solidFill>
                  <a:prstClr val="black"/>
                </a:solidFill>
                <a:latin typeface="Arial Narrow" pitchFamily="34" charset="0"/>
              </a:rPr>
              <a:t>were </a:t>
            </a:r>
            <a:r>
              <a:rPr lang="en-US" sz="1400" dirty="0" smtClean="0">
                <a:solidFill>
                  <a:prstClr val="black"/>
                </a:solidFill>
                <a:latin typeface="Arial Narrow" pitchFamily="34" charset="0"/>
              </a:rPr>
              <a:t>revealed using a </a:t>
            </a:r>
            <a:r>
              <a:rPr lang="en-US" sz="1400" dirty="0" smtClean="0">
                <a:solidFill>
                  <a:prstClr val="black"/>
                </a:solidFill>
                <a:latin typeface="Arial Narrow" pitchFamily="34" charset="0"/>
              </a:rPr>
              <a:t>newly parallel </a:t>
            </a:r>
            <a:r>
              <a:rPr lang="en-US" sz="1400" dirty="0" smtClean="0">
                <a:solidFill>
                  <a:prstClr val="black"/>
                </a:solidFill>
                <a:latin typeface="Arial Narrow" pitchFamily="34" charset="0"/>
              </a:rPr>
              <a:t>method developed at NERSC.</a:t>
            </a:r>
          </a:p>
          <a:p>
            <a:r>
              <a:rPr lang="en-US" sz="1200" b="1" dirty="0" smtClean="0">
                <a:solidFill>
                  <a:prstClr val="black"/>
                </a:solidFill>
                <a:latin typeface="Arial Narrow" pitchFamily="34" charset="0"/>
              </a:rPr>
              <a:t>(H. </a:t>
            </a:r>
            <a:r>
              <a:rPr lang="en-US" sz="1200" b="1" dirty="0" err="1" smtClean="0">
                <a:solidFill>
                  <a:prstClr val="black"/>
                </a:solidFill>
                <a:latin typeface="Arial Narrow" pitchFamily="34" charset="0"/>
              </a:rPr>
              <a:t>Guo</a:t>
            </a:r>
            <a:r>
              <a:rPr lang="en-US" sz="1200" b="1" dirty="0" smtClean="0">
                <a:solidFill>
                  <a:prstClr val="black"/>
                </a:solidFill>
                <a:latin typeface="Arial Narrow" pitchFamily="34" charset="0"/>
              </a:rPr>
              <a:t>,</a:t>
            </a:r>
            <a:r>
              <a:rPr lang="en-US" sz="1200" b="1" dirty="0" smtClean="0">
                <a:solidFill>
                  <a:prstClr val="black"/>
                </a:solidFill>
                <a:latin typeface="Arial Narrow" pitchFamily="34" charset="0"/>
              </a:rPr>
              <a:t> Univ. of </a:t>
            </a:r>
            <a:r>
              <a:rPr lang="en-US" sz="1200" b="1" dirty="0" smtClean="0">
                <a:solidFill>
                  <a:prstClr val="black"/>
                </a:solidFill>
                <a:latin typeface="Arial Narrow" pitchFamily="34" charset="0"/>
              </a:rPr>
              <a:t>New Mexico)</a:t>
            </a:r>
          </a:p>
        </p:txBody>
      </p:sp>
      <p:sp>
        <p:nvSpPr>
          <p:cNvPr id="18" name="TextBox 17"/>
          <p:cNvSpPr txBox="1"/>
          <p:nvPr/>
        </p:nvSpPr>
        <p:spPr>
          <a:xfrm>
            <a:off x="1883691" y="1066800"/>
            <a:ext cx="2227123" cy="1754327"/>
          </a:xfrm>
          <a:prstGeom prst="rect">
            <a:avLst/>
          </a:prstGeom>
          <a:noFill/>
        </p:spPr>
        <p:txBody>
          <a:bodyPr wrap="square" rtlCol="0">
            <a:spAutoFit/>
          </a:bodyPr>
          <a:lstStyle/>
          <a:p>
            <a:pPr fontAlgn="base">
              <a:spcBef>
                <a:spcPct val="0"/>
              </a:spcBef>
              <a:spcAft>
                <a:spcPct val="0"/>
              </a:spcAft>
            </a:pPr>
            <a:r>
              <a:rPr lang="en-US" b="1" dirty="0" smtClean="0">
                <a:solidFill>
                  <a:prstClr val="black"/>
                </a:solidFill>
                <a:latin typeface="Arial Narrow" pitchFamily="34" charset="0"/>
              </a:rPr>
              <a:t>Materials</a:t>
            </a:r>
            <a:endParaRPr lang="en-US" dirty="0" smtClean="0">
              <a:solidFill>
                <a:prstClr val="black"/>
              </a:solidFill>
              <a:latin typeface="Arial Narrow" pitchFamily="34" charset="0"/>
            </a:endParaRPr>
          </a:p>
          <a:p>
            <a:r>
              <a:rPr lang="en-US" sz="1400" dirty="0" smtClean="0">
                <a:solidFill>
                  <a:prstClr val="black"/>
                </a:solidFill>
                <a:latin typeface="Arial Narrow" pitchFamily="34" charset="0"/>
              </a:rPr>
              <a:t>Simulations done at NERSC </a:t>
            </a:r>
            <a:r>
              <a:rPr lang="en-US" sz="1400" dirty="0" smtClean="0">
                <a:solidFill>
                  <a:prstClr val="black"/>
                </a:solidFill>
                <a:latin typeface="Arial Narrow" pitchFamily="34" charset="0"/>
              </a:rPr>
              <a:t>helped </a:t>
            </a:r>
            <a:r>
              <a:rPr lang="en-US" sz="1400" dirty="0" smtClean="0">
                <a:solidFill>
                  <a:prstClr val="black"/>
                </a:solidFill>
                <a:latin typeface="Arial Narrow" pitchFamily="34" charset="0"/>
              </a:rPr>
              <a:t>validate key new experimental technique that allows researchers to “see” individual atoms</a:t>
            </a:r>
            <a:br>
              <a:rPr lang="en-US" sz="1400" dirty="0" smtClean="0">
                <a:solidFill>
                  <a:prstClr val="black"/>
                </a:solidFill>
                <a:latin typeface="Arial Narrow" pitchFamily="34" charset="0"/>
              </a:rPr>
            </a:br>
            <a:r>
              <a:rPr lang="en-US" sz="1200" b="1" dirty="0" smtClean="0">
                <a:solidFill>
                  <a:prstClr val="black"/>
                </a:solidFill>
                <a:latin typeface="Arial Narrow" pitchFamily="34" charset="0"/>
              </a:rPr>
              <a:t>(</a:t>
            </a:r>
            <a:r>
              <a:rPr lang="en-US" sz="1200" b="1" dirty="0" err="1" smtClean="0">
                <a:solidFill>
                  <a:prstClr val="black"/>
                </a:solidFill>
                <a:latin typeface="Arial Narrow" pitchFamily="34" charset="0"/>
              </a:rPr>
              <a:t>Pennycook</a:t>
            </a:r>
            <a:r>
              <a:rPr lang="en-US" sz="1200" b="1" dirty="0" smtClean="0">
                <a:solidFill>
                  <a:prstClr val="black"/>
                </a:solidFill>
                <a:latin typeface="Arial Narrow" pitchFamily="34" charset="0"/>
              </a:rPr>
              <a:t>, ORNL)</a:t>
            </a:r>
            <a:endParaRPr lang="en-US" sz="1600" b="1" dirty="0" smtClean="0">
              <a:solidFill>
                <a:prstClr val="black"/>
              </a:solidFill>
              <a:latin typeface="Arial Narrow" pitchFamily="34" charset="0"/>
            </a:endParaRPr>
          </a:p>
        </p:txBody>
      </p:sp>
      <p:sp>
        <p:nvSpPr>
          <p:cNvPr id="19" name="TextBox 18"/>
          <p:cNvSpPr txBox="1"/>
          <p:nvPr/>
        </p:nvSpPr>
        <p:spPr>
          <a:xfrm>
            <a:off x="300177" y="2882900"/>
            <a:ext cx="1932483" cy="1723549"/>
          </a:xfrm>
          <a:prstGeom prst="rect">
            <a:avLst/>
          </a:prstGeom>
          <a:noFill/>
        </p:spPr>
        <p:txBody>
          <a:bodyPr wrap="square" rtlCol="0">
            <a:spAutoFit/>
          </a:bodyPr>
          <a:lstStyle/>
          <a:p>
            <a:r>
              <a:rPr lang="en-US" b="1" dirty="0" smtClean="0">
                <a:solidFill>
                  <a:prstClr val="black"/>
                </a:solidFill>
                <a:latin typeface="Arial Narrow" pitchFamily="34" charset="0"/>
              </a:rPr>
              <a:t>Fusion</a:t>
            </a:r>
            <a:r>
              <a:rPr lang="en-US" dirty="0" smtClean="0">
                <a:solidFill>
                  <a:prstClr val="black"/>
                </a:solidFill>
                <a:latin typeface="Arial Narrow" pitchFamily="34" charset="0"/>
              </a:rPr>
              <a:t/>
            </a:r>
            <a:br>
              <a:rPr lang="en-US" dirty="0" smtClean="0">
                <a:solidFill>
                  <a:prstClr val="black"/>
                </a:solidFill>
                <a:latin typeface="Arial Narrow" pitchFamily="34" charset="0"/>
              </a:rPr>
            </a:br>
            <a:r>
              <a:rPr lang="en-US" sz="1400" dirty="0" smtClean="0">
                <a:solidFill>
                  <a:prstClr val="black"/>
                </a:solidFill>
                <a:latin typeface="Arial Narrow" pitchFamily="34" charset="0"/>
              </a:rPr>
              <a:t>Study by award-winning researcher </a:t>
            </a:r>
            <a:r>
              <a:rPr lang="en-US" sz="1400" dirty="0" smtClean="0">
                <a:solidFill>
                  <a:prstClr val="black"/>
                </a:solidFill>
                <a:latin typeface="Arial Narrow" pitchFamily="34" charset="0"/>
              </a:rPr>
              <a:t>explained </a:t>
            </a:r>
            <a:r>
              <a:rPr lang="en-US" sz="1400" dirty="0" smtClean="0">
                <a:solidFill>
                  <a:prstClr val="black"/>
                </a:solidFill>
                <a:latin typeface="Arial Narrow" pitchFamily="34" charset="0"/>
              </a:rPr>
              <a:t>magnetic reconnection phenomenon observed by </a:t>
            </a:r>
            <a:r>
              <a:rPr lang="en-US" sz="1400" i="1" dirty="0" smtClean="0">
                <a:solidFill>
                  <a:prstClr val="black"/>
                </a:solidFill>
                <a:latin typeface="Arial Narrow" pitchFamily="34" charset="0"/>
              </a:rPr>
              <a:t>Voyager </a:t>
            </a:r>
            <a:r>
              <a:rPr lang="en-US" sz="1400" dirty="0" smtClean="0">
                <a:solidFill>
                  <a:prstClr val="black"/>
                </a:solidFill>
                <a:latin typeface="Arial Narrow" pitchFamily="34" charset="0"/>
              </a:rPr>
              <a:t>spacecrafts.</a:t>
            </a:r>
          </a:p>
          <a:p>
            <a:pPr fontAlgn="base">
              <a:spcBef>
                <a:spcPct val="0"/>
              </a:spcBef>
              <a:spcAft>
                <a:spcPct val="0"/>
              </a:spcAft>
            </a:pPr>
            <a:r>
              <a:rPr lang="en-US" sz="1200" b="1" dirty="0" smtClean="0">
                <a:solidFill>
                  <a:prstClr val="black"/>
                </a:solidFill>
                <a:latin typeface="Arial Narrow" pitchFamily="34" charset="0"/>
              </a:rPr>
              <a:t>(J. Drake</a:t>
            </a:r>
            <a:r>
              <a:rPr lang="en-US" sz="1200" b="1" dirty="0" smtClean="0">
                <a:solidFill>
                  <a:prstClr val="black"/>
                </a:solidFill>
                <a:latin typeface="Arial Narrow" pitchFamily="34" charset="0"/>
              </a:rPr>
              <a:t>, U. Maryland)</a:t>
            </a:r>
            <a:endParaRPr lang="en-US" sz="1600" b="1" dirty="0">
              <a:solidFill>
                <a:prstClr val="black"/>
              </a:solidFill>
              <a:latin typeface="Arial Narrow" pitchFamily="34" charset="0"/>
            </a:endParaRPr>
          </a:p>
        </p:txBody>
      </p:sp>
      <p:sp>
        <p:nvSpPr>
          <p:cNvPr id="20" name="TextBox 19"/>
          <p:cNvSpPr txBox="1"/>
          <p:nvPr/>
        </p:nvSpPr>
        <p:spPr>
          <a:xfrm>
            <a:off x="1866900" y="4800600"/>
            <a:ext cx="2514600" cy="1261884"/>
          </a:xfrm>
          <a:prstGeom prst="rect">
            <a:avLst/>
          </a:prstGeom>
          <a:solidFill>
            <a:schemeClr val="bg1"/>
          </a:solidFill>
        </p:spPr>
        <p:txBody>
          <a:bodyPr wrap="square" rtlCol="0">
            <a:spAutoFit/>
          </a:bodyPr>
          <a:lstStyle/>
          <a:p>
            <a:r>
              <a:rPr lang="en-US" sz="2000" b="1" dirty="0" smtClean="0">
                <a:solidFill>
                  <a:prstClr val="black"/>
                </a:solidFill>
                <a:latin typeface="Arial Narrow" pitchFamily="34" charset="0"/>
              </a:rPr>
              <a:t>Low-Power Computing</a:t>
            </a:r>
            <a:r>
              <a:rPr lang="en-US" dirty="0" smtClean="0">
                <a:solidFill>
                  <a:prstClr val="black"/>
                </a:solidFill>
                <a:latin typeface="Arial Narrow" pitchFamily="34" charset="0"/>
              </a:rPr>
              <a:t/>
            </a:r>
            <a:br>
              <a:rPr lang="en-US" dirty="0" smtClean="0">
                <a:solidFill>
                  <a:prstClr val="black"/>
                </a:solidFill>
                <a:latin typeface="Arial Narrow" pitchFamily="34" charset="0"/>
              </a:rPr>
            </a:br>
            <a:r>
              <a:rPr lang="en-US" sz="1400" dirty="0" smtClean="0">
                <a:solidFill>
                  <a:prstClr val="black"/>
                </a:solidFill>
                <a:latin typeface="Arial Narrow" pitchFamily="34" charset="0"/>
              </a:rPr>
              <a:t>Q</a:t>
            </a:r>
            <a:r>
              <a:rPr lang="en-US" sz="1400" dirty="0" smtClean="0">
                <a:solidFill>
                  <a:prstClr val="black"/>
                </a:solidFill>
                <a:latin typeface="Arial Narrow" pitchFamily="34" charset="0"/>
              </a:rPr>
              <a:t>uantum </a:t>
            </a:r>
            <a:r>
              <a:rPr lang="en-US" sz="1400" dirty="0" smtClean="0">
                <a:solidFill>
                  <a:prstClr val="black"/>
                </a:solidFill>
                <a:latin typeface="Arial Narrow" pitchFamily="34" charset="0"/>
              </a:rPr>
              <a:t>transport simulations may lead to discovery of nano-devices that can act as </a:t>
            </a:r>
            <a:r>
              <a:rPr lang="en-US" sz="1400" dirty="0" smtClean="0">
                <a:solidFill>
                  <a:prstClr val="black"/>
                </a:solidFill>
                <a:latin typeface="Arial Narrow" pitchFamily="34" charset="0"/>
              </a:rPr>
              <a:t>transistors.</a:t>
            </a:r>
          </a:p>
          <a:p>
            <a:r>
              <a:rPr lang="en-US" sz="1200" b="1" dirty="0" smtClean="0">
                <a:solidFill>
                  <a:prstClr val="black"/>
                </a:solidFill>
                <a:latin typeface="Arial Narrow" pitchFamily="34" charset="0"/>
              </a:rPr>
              <a:t>(S. </a:t>
            </a:r>
            <a:r>
              <a:rPr lang="en-US" sz="1200" b="1" dirty="0" err="1" smtClean="0">
                <a:solidFill>
                  <a:prstClr val="black"/>
                </a:solidFill>
                <a:latin typeface="Arial Narrow" pitchFamily="34" charset="0"/>
              </a:rPr>
              <a:t>Salahuddin</a:t>
            </a:r>
            <a:r>
              <a:rPr lang="en-US" sz="1200" b="1" dirty="0" smtClean="0">
                <a:solidFill>
                  <a:prstClr val="black"/>
                </a:solidFill>
                <a:latin typeface="Arial Narrow" pitchFamily="34" charset="0"/>
              </a:rPr>
              <a:t>, UC Berkeley)</a:t>
            </a:r>
          </a:p>
        </p:txBody>
      </p:sp>
      <p:pic>
        <p:nvPicPr>
          <p:cNvPr id="23" name="Picture 22"/>
          <p:cNvPicPr>
            <a:picLocks noChangeAspect="1"/>
          </p:cNvPicPr>
          <p:nvPr/>
        </p:nvPicPr>
        <p:blipFill>
          <a:blip r:embed="rId2"/>
          <a:stretch>
            <a:fillRect/>
          </a:stretch>
        </p:blipFill>
        <p:spPr>
          <a:xfrm>
            <a:off x="425450" y="1034358"/>
            <a:ext cx="1289050" cy="1689791"/>
          </a:xfrm>
          <a:prstGeom prst="rect">
            <a:avLst/>
          </a:prstGeom>
          <a:effectLst>
            <a:outerShdw blurRad="60325" dist="76200" dir="2700000" algn="tl" rotWithShape="0">
              <a:srgbClr val="000000">
                <a:alpha val="43000"/>
              </a:srgbClr>
            </a:outerShdw>
          </a:effectLst>
        </p:spPr>
      </p:pic>
      <p:pic>
        <p:nvPicPr>
          <p:cNvPr id="24" name="Picture 23"/>
          <p:cNvPicPr>
            <a:picLocks/>
          </p:cNvPicPr>
          <p:nvPr/>
        </p:nvPicPr>
        <p:blipFill>
          <a:blip r:embed="rId3"/>
          <a:stretch>
            <a:fillRect/>
          </a:stretch>
        </p:blipFill>
        <p:spPr>
          <a:xfrm>
            <a:off x="4908586" y="1037698"/>
            <a:ext cx="1289304" cy="1691640"/>
          </a:xfrm>
          <a:prstGeom prst="rect">
            <a:avLst/>
          </a:prstGeom>
          <a:effectLst>
            <a:outerShdw blurRad="63500" dist="88900" dir="2700000" algn="tl" rotWithShape="0">
              <a:srgbClr val="000000">
                <a:alpha val="43000"/>
              </a:srgbClr>
            </a:outerShdw>
          </a:effectLst>
        </p:spPr>
      </p:pic>
      <p:pic>
        <p:nvPicPr>
          <p:cNvPr id="25" name="Picture 24"/>
          <p:cNvPicPr>
            <a:picLocks noChangeAspect="1"/>
          </p:cNvPicPr>
          <p:nvPr/>
        </p:nvPicPr>
        <p:blipFill>
          <a:blip r:embed="rId4"/>
          <a:stretch>
            <a:fillRect/>
          </a:stretch>
        </p:blipFill>
        <p:spPr>
          <a:xfrm>
            <a:off x="6915912" y="3079496"/>
            <a:ext cx="1894424" cy="1225804"/>
          </a:xfrm>
          <a:prstGeom prst="rect">
            <a:avLst/>
          </a:prstGeom>
          <a:effectLst>
            <a:outerShdw blurRad="60325" dist="50800" dir="2700000" algn="tl" rotWithShape="0">
              <a:srgbClr val="000000">
                <a:alpha val="43000"/>
              </a:srgbClr>
            </a:outerShdw>
          </a:effectLst>
        </p:spPr>
      </p:pic>
      <p:pic>
        <p:nvPicPr>
          <p:cNvPr id="28" name="Picture 27"/>
          <p:cNvPicPr>
            <a:picLocks noChangeAspect="1"/>
          </p:cNvPicPr>
          <p:nvPr/>
        </p:nvPicPr>
        <p:blipFill>
          <a:blip r:embed="rId5"/>
          <a:stretch>
            <a:fillRect/>
          </a:stretch>
        </p:blipFill>
        <p:spPr>
          <a:xfrm>
            <a:off x="2425700" y="2932848"/>
            <a:ext cx="1752600" cy="1599688"/>
          </a:xfrm>
          <a:prstGeom prst="rect">
            <a:avLst/>
          </a:prstGeom>
          <a:effectLst>
            <a:outerShdw blurRad="60325" dist="76200" dir="2700000" algn="tl" rotWithShape="0">
              <a:srgbClr val="000000">
                <a:alpha val="43000"/>
              </a:srgbClr>
            </a:outerShdw>
          </a:effectLst>
        </p:spPr>
      </p:pic>
      <p:pic>
        <p:nvPicPr>
          <p:cNvPr id="29" name="Picture 28"/>
          <p:cNvPicPr>
            <a:picLocks noChangeAspect="1"/>
          </p:cNvPicPr>
          <p:nvPr/>
        </p:nvPicPr>
        <p:blipFill>
          <a:blip r:embed="rId6"/>
          <a:stretch>
            <a:fillRect/>
          </a:stretch>
        </p:blipFill>
        <p:spPr>
          <a:xfrm>
            <a:off x="393700" y="4925368"/>
            <a:ext cx="1346199" cy="662632"/>
          </a:xfrm>
          <a:prstGeom prst="rect">
            <a:avLst/>
          </a:prstGeom>
          <a:effectLst>
            <a:outerShdw blurRad="60325" dist="76200" dir="2700000" algn="tl" rotWithShape="0">
              <a:srgbClr val="000000">
                <a:alpha val="43000"/>
              </a:srgbClr>
            </a:outerShdw>
          </a:effectLst>
        </p:spPr>
      </p:pic>
      <p:pic>
        <p:nvPicPr>
          <p:cNvPr id="30" name="Picture 29"/>
          <p:cNvPicPr>
            <a:picLocks noChangeAspect="1"/>
          </p:cNvPicPr>
          <p:nvPr/>
        </p:nvPicPr>
        <p:blipFill>
          <a:blip r:embed="rId7"/>
          <a:stretch>
            <a:fillRect/>
          </a:stretch>
        </p:blipFill>
        <p:spPr>
          <a:xfrm>
            <a:off x="1117600" y="5390536"/>
            <a:ext cx="596900" cy="770194"/>
          </a:xfrm>
          <a:prstGeom prst="rect">
            <a:avLst/>
          </a:prstGeom>
          <a:effectLst>
            <a:outerShdw blurRad="60325" dist="76200" dir="2700000" algn="tl" rotWithShape="0">
              <a:srgbClr val="000000">
                <a:alpha val="43000"/>
              </a:srgbClr>
            </a:outerShdw>
          </a:effectLst>
        </p:spPr>
      </p:pic>
      <p:pic>
        <p:nvPicPr>
          <p:cNvPr id="31" name="Picture 30"/>
          <p:cNvPicPr>
            <a:picLocks/>
          </p:cNvPicPr>
          <p:nvPr/>
        </p:nvPicPr>
        <p:blipFill>
          <a:blip r:embed="rId8"/>
          <a:stretch>
            <a:fillRect/>
          </a:stretch>
        </p:blipFill>
        <p:spPr>
          <a:xfrm>
            <a:off x="4914561" y="4834128"/>
            <a:ext cx="1289304" cy="1691640"/>
          </a:xfrm>
          <a:prstGeom prst="rect">
            <a:avLst/>
          </a:prstGeom>
          <a:effectLst>
            <a:outerShdw blurRad="60325" dist="76200" dir="2700000" algn="tl" rotWithShape="0">
              <a:srgbClr val="000000">
                <a:alpha val="43000"/>
              </a:srgbClr>
            </a:outerShdw>
          </a:effectLst>
        </p:spPr>
      </p:pic>
      <p:sp>
        <p:nvSpPr>
          <p:cNvPr id="21" name="Slide Number Placeholder 20"/>
          <p:cNvSpPr>
            <a:spLocks noGrp="1"/>
          </p:cNvSpPr>
          <p:nvPr>
            <p:ph type="sldNum" sz="quarter" idx="10"/>
          </p:nvPr>
        </p:nvSpPr>
        <p:spPr/>
        <p:txBody>
          <a:bodyPr/>
          <a:lstStyle/>
          <a:p>
            <a:pPr>
              <a:defRPr/>
            </a:pPr>
            <a:fld id="{565E2B66-8DEB-4F42-9ACF-0109EB9E7863}"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Simulation Helps Validate</a:t>
            </a:r>
            <a:r>
              <a:rPr lang="en-US" dirty="0" smtClean="0"/>
              <a:t> Key New </a:t>
            </a:r>
            <a:r>
              <a:rPr lang="en-US" dirty="0" smtClean="0"/>
              <a:t>Experimental Technique</a:t>
            </a:r>
            <a:endParaRPr lang="en-US" sz="4800" dirty="0" smtClean="0">
              <a:ea typeface="ＭＳ Ｐゴシック" pitchFamily="-65" charset="-128"/>
              <a:cs typeface="ＭＳ Ｐゴシック" pitchFamily="-65" charset="-128"/>
            </a:endParaRPr>
          </a:p>
        </p:txBody>
      </p:sp>
      <p:sp>
        <p:nvSpPr>
          <p:cNvPr id="17" name="Rectangle 3"/>
          <p:cNvSpPr txBox="1">
            <a:spLocks noChangeArrowheads="1"/>
          </p:cNvSpPr>
          <p:nvPr/>
        </p:nvSpPr>
        <p:spPr bwMode="auto">
          <a:xfrm>
            <a:off x="152400" y="1219200"/>
            <a:ext cx="4305300" cy="850900"/>
          </a:xfrm>
          <a:prstGeom prst="rect">
            <a:avLst/>
          </a:prstGeom>
          <a:solidFill>
            <a:srgbClr val="FFFAE2"/>
          </a:solidFill>
          <a:ln w="9525">
            <a:noFill/>
            <a:miter lim="800000"/>
            <a:headEnd/>
            <a:tailEnd/>
          </a:ln>
        </p:spPr>
        <p:txBody>
          <a:bodyPr>
            <a:prstTxWarp prst="textNoShape">
              <a:avLst/>
            </a:prstTxWarp>
          </a:bodyPr>
          <a:lstStyle/>
          <a:p>
            <a:pPr>
              <a:spcBef>
                <a:spcPct val="20000"/>
              </a:spcBef>
            </a:pPr>
            <a:r>
              <a:rPr lang="en-US" sz="1600" b="1" i="1" dirty="0">
                <a:latin typeface="Arial"/>
                <a:cs typeface="Arial"/>
              </a:rPr>
              <a:t>Objective</a:t>
            </a:r>
            <a:r>
              <a:rPr lang="en-US" sz="1600" b="1" dirty="0">
                <a:latin typeface="Arial"/>
                <a:cs typeface="Arial"/>
              </a:rPr>
              <a:t>:</a:t>
            </a:r>
            <a:r>
              <a:rPr lang="en-US" sz="1600" b="1" dirty="0" smtClean="0">
                <a:latin typeface="Arial"/>
                <a:cs typeface="Arial"/>
              </a:rPr>
              <a:t> </a:t>
            </a:r>
            <a:r>
              <a:rPr lang="en-US" sz="1600" b="1" dirty="0" smtClean="0">
                <a:solidFill>
                  <a:srgbClr val="000090"/>
                </a:solidFill>
                <a:latin typeface="Arial"/>
                <a:cs typeface="Arial"/>
              </a:rPr>
              <a:t> Investigate atomic-scale structure of complex materials in conjunction with microscopy experiments.</a:t>
            </a:r>
            <a:endParaRPr lang="en-US" sz="1600" b="1" dirty="0">
              <a:solidFill>
                <a:srgbClr val="000090"/>
              </a:solidFill>
              <a:latin typeface="Arial"/>
              <a:cs typeface="Arial"/>
            </a:endParaRPr>
          </a:p>
        </p:txBody>
      </p:sp>
      <p:sp>
        <p:nvSpPr>
          <p:cNvPr id="49157" name="Rectangle 23"/>
          <p:cNvSpPr>
            <a:spLocks noChangeArrowheads="1"/>
          </p:cNvSpPr>
          <p:nvPr/>
        </p:nvSpPr>
        <p:spPr bwMode="auto">
          <a:xfrm>
            <a:off x="177800" y="3043769"/>
            <a:ext cx="4318000" cy="3153831"/>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600" b="1" i="1" dirty="0" smtClean="0">
                <a:latin typeface="Arial"/>
                <a:cs typeface="Arial"/>
              </a:rPr>
              <a:t>Accomplishments</a:t>
            </a:r>
            <a:r>
              <a:rPr lang="en-US" sz="1400" b="1" i="1" dirty="0" smtClean="0">
                <a:latin typeface="Arial"/>
                <a:cs typeface="Arial"/>
              </a:rPr>
              <a:t>:</a:t>
            </a:r>
            <a:r>
              <a:rPr lang="en-US" sz="1600" b="1" i="1" dirty="0" smtClean="0">
                <a:latin typeface="Arial"/>
                <a:cs typeface="Arial"/>
              </a:rPr>
              <a:t> </a:t>
            </a:r>
            <a:r>
              <a:rPr lang="en-US" sz="1600" b="1" dirty="0" smtClean="0">
                <a:solidFill>
                  <a:srgbClr val="000099"/>
                </a:solidFill>
                <a:latin typeface="Arial"/>
                <a:cs typeface="Arial"/>
              </a:rPr>
              <a:t>New technique is the first where scientists can actually “see” individual atoms of boron, carbon and nitrogen.</a:t>
            </a:r>
          </a:p>
          <a:p>
            <a:pPr marL="114300" indent="-114300" eaLnBrk="0" hangingPunct="0">
              <a:spcBef>
                <a:spcPct val="20000"/>
              </a:spcBef>
              <a:buFont typeface="Arial"/>
              <a:buChar char="•"/>
            </a:pPr>
            <a:r>
              <a:rPr lang="en-US" sz="1600" b="1" dirty="0" smtClean="0">
                <a:solidFill>
                  <a:srgbClr val="000099"/>
                </a:solidFill>
                <a:latin typeface="Arial"/>
                <a:cs typeface="Arial"/>
              </a:rPr>
              <a:t>Density Functional Theory (DFT) simulations (on Franklin) validated the results.</a:t>
            </a:r>
          </a:p>
          <a:p>
            <a:pPr marL="571500" lvl="1" indent="-114300" eaLnBrk="0" hangingPunct="0">
              <a:spcBef>
                <a:spcPct val="20000"/>
              </a:spcBef>
              <a:buFont typeface="Arial"/>
              <a:buChar char="•"/>
            </a:pPr>
            <a:r>
              <a:rPr lang="en-US" sz="1600" b="1" dirty="0" smtClean="0">
                <a:solidFill>
                  <a:srgbClr val="000099"/>
                </a:solidFill>
                <a:latin typeface="Arial"/>
                <a:cs typeface="Arial"/>
              </a:rPr>
              <a:t>Helped bound the limit of the new technique.</a:t>
            </a:r>
          </a:p>
          <a:p>
            <a:pPr marL="114300" indent="-114300" eaLnBrk="0" hangingPunct="0">
              <a:spcBef>
                <a:spcPct val="20000"/>
              </a:spcBef>
              <a:buFont typeface="Arial"/>
              <a:buChar char="•"/>
            </a:pPr>
            <a:r>
              <a:rPr lang="en-US" sz="1600" b="1" dirty="0" smtClean="0">
                <a:solidFill>
                  <a:srgbClr val="000099"/>
                </a:solidFill>
                <a:latin typeface="Arial"/>
                <a:cs typeface="Arial"/>
              </a:rPr>
              <a:t>The new high-resolution images will allow researchers to design more accurate simulations.</a:t>
            </a:r>
          </a:p>
          <a:p>
            <a:pPr marL="114300" indent="-114300" eaLnBrk="0" hangingPunct="0">
              <a:spcBef>
                <a:spcPct val="20000"/>
              </a:spcBef>
              <a:buFont typeface="Arial"/>
              <a:buChar char="•"/>
            </a:pPr>
            <a:endParaRPr lang="en-US" sz="1600" b="1" dirty="0" smtClean="0">
              <a:solidFill>
                <a:srgbClr val="000099"/>
              </a:solidFill>
              <a:latin typeface="Arial"/>
              <a:cs typeface="Arial"/>
            </a:endParaRPr>
          </a:p>
          <a:p>
            <a:pPr marL="114300" indent="-114300" eaLnBrk="0" hangingPunct="0">
              <a:spcBef>
                <a:spcPct val="20000"/>
              </a:spcBef>
            </a:pPr>
            <a:endParaRPr lang="en-US" sz="1600" b="1" dirty="0" smtClean="0">
              <a:solidFill>
                <a:srgbClr val="000099"/>
              </a:solidFill>
              <a:latin typeface="Arial"/>
              <a:cs typeface="Arial"/>
            </a:endParaRPr>
          </a:p>
          <a:p>
            <a:pPr marL="571500" lvl="1" indent="-114300">
              <a:spcBef>
                <a:spcPct val="50000"/>
              </a:spcBef>
              <a:buFontTx/>
              <a:buChar char="•"/>
            </a:pPr>
            <a:endParaRPr lang="en-US" sz="1600" b="1" dirty="0">
              <a:solidFill>
                <a:srgbClr val="000099"/>
              </a:solidFill>
              <a:latin typeface="Arial"/>
              <a:cs typeface="Arial"/>
            </a:endParaRPr>
          </a:p>
        </p:txBody>
      </p:sp>
      <p:sp>
        <p:nvSpPr>
          <p:cNvPr id="21" name="Rectangle 3"/>
          <p:cNvSpPr txBox="1">
            <a:spLocks noChangeArrowheads="1"/>
          </p:cNvSpPr>
          <p:nvPr/>
        </p:nvSpPr>
        <p:spPr bwMode="auto">
          <a:xfrm>
            <a:off x="215900" y="2133599"/>
            <a:ext cx="4254500" cy="838201"/>
          </a:xfrm>
          <a:prstGeom prst="rect">
            <a:avLst/>
          </a:prstGeom>
          <a:solidFill>
            <a:srgbClr val="FFFAE2"/>
          </a:solidFill>
          <a:ln w="9525">
            <a:noFill/>
            <a:miter lim="800000"/>
            <a:headEnd/>
            <a:tailEnd/>
          </a:ln>
        </p:spPr>
        <p:txBody>
          <a:bodyPr>
            <a:prstTxWarp prst="textNoShape">
              <a:avLst/>
            </a:prstTxWarp>
          </a:bodyPr>
          <a:lstStyle/>
          <a:p>
            <a:pPr>
              <a:spcBef>
                <a:spcPct val="20000"/>
              </a:spcBef>
            </a:pPr>
            <a:r>
              <a:rPr lang="en-US" sz="1600" b="1" i="1" dirty="0">
                <a:latin typeface="Arial"/>
                <a:cs typeface="Arial"/>
              </a:rPr>
              <a:t>Implications</a:t>
            </a:r>
            <a:r>
              <a:rPr lang="en-US" sz="1600" b="1" dirty="0" smtClean="0">
                <a:latin typeface="Arial"/>
                <a:cs typeface="Arial"/>
              </a:rPr>
              <a:t>:  </a:t>
            </a:r>
            <a:r>
              <a:rPr lang="en-US" sz="1600" b="1" dirty="0" smtClean="0">
                <a:solidFill>
                  <a:srgbClr val="000090"/>
                </a:solidFill>
                <a:latin typeface="Arial"/>
                <a:cs typeface="Arial"/>
              </a:rPr>
              <a:t>Combination of simulation and experiment represents a powerful means of uncovering material structure.</a:t>
            </a:r>
          </a:p>
          <a:p>
            <a:pPr>
              <a:spcBef>
                <a:spcPct val="20000"/>
              </a:spcBef>
            </a:pPr>
            <a:endParaRPr lang="en-US" sz="1600" b="1" dirty="0" smtClean="0">
              <a:solidFill>
                <a:srgbClr val="000090"/>
              </a:solidFill>
              <a:latin typeface="Arial"/>
              <a:cs typeface="Arial"/>
            </a:endParaRPr>
          </a:p>
        </p:txBody>
      </p:sp>
      <p:sp>
        <p:nvSpPr>
          <p:cNvPr id="49159" name="Rectangle 22"/>
          <p:cNvSpPr>
            <a:spLocks noChangeArrowheads="1"/>
          </p:cNvSpPr>
          <p:nvPr/>
        </p:nvSpPr>
        <p:spPr bwMode="auto">
          <a:xfrm>
            <a:off x="8432800" y="1981200"/>
            <a:ext cx="227013" cy="369888"/>
          </a:xfrm>
          <a:prstGeom prst="rect">
            <a:avLst/>
          </a:prstGeom>
          <a:noFill/>
          <a:ln w="9525">
            <a:noFill/>
            <a:miter lim="800000"/>
            <a:headEnd/>
            <a:tailEnd/>
          </a:ln>
        </p:spPr>
        <p:txBody>
          <a:bodyPr wrap="none">
            <a:prstTxWarp prst="textNoShape">
              <a:avLst/>
            </a:prstTxWarp>
            <a:spAutoFit/>
          </a:bodyPr>
          <a:lstStyle/>
          <a:p>
            <a:r>
              <a:rPr lang="en-US" sz="1200"/>
              <a:t>.</a:t>
            </a:r>
            <a:r>
              <a:rPr lang="en-US" sz="1800"/>
              <a:t> </a:t>
            </a:r>
          </a:p>
        </p:txBody>
      </p:sp>
      <p:sp>
        <p:nvSpPr>
          <p:cNvPr id="26" name="Rectangle 25"/>
          <p:cNvSpPr/>
          <p:nvPr/>
        </p:nvSpPr>
        <p:spPr>
          <a:xfrm>
            <a:off x="4876800" y="1219200"/>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r>
              <a:rPr lang="en-US" sz="2000" b="1" dirty="0" err="1" smtClean="0">
                <a:solidFill>
                  <a:srgbClr val="FFFF00"/>
                </a:solidFill>
                <a:ea typeface="ＭＳ Ｐゴシック" charset="-128"/>
                <a:cs typeface="ＭＳ Ｐゴシック" charset="-128"/>
              </a:rPr>
              <a:t>Pantalides</a:t>
            </a:r>
            <a:r>
              <a:rPr lang="en-US" sz="2000" b="1" dirty="0" smtClean="0">
                <a:solidFill>
                  <a:srgbClr val="FFFF00"/>
                </a:solidFill>
                <a:ea typeface="ＭＳ Ｐゴシック" charset="-128"/>
                <a:cs typeface="ＭＳ Ｐゴシック" charset="-128"/>
              </a:rPr>
              <a:t>, </a:t>
            </a:r>
            <a:r>
              <a:rPr lang="en-US" sz="2000" b="1" dirty="0" err="1" smtClean="0">
                <a:solidFill>
                  <a:srgbClr val="FFFF00"/>
                </a:solidFill>
                <a:ea typeface="ＭＳ Ｐゴシック" charset="-128"/>
                <a:cs typeface="ＭＳ Ｐゴシック" charset="-128"/>
              </a:rPr>
              <a:t>Pennycook</a:t>
            </a:r>
            <a:r>
              <a:rPr lang="en-US" sz="2000" b="1" dirty="0" smtClean="0">
                <a:solidFill>
                  <a:srgbClr val="FFFF00"/>
                </a:solidFill>
                <a:ea typeface="ＭＳ Ｐゴシック" charset="-128"/>
                <a:cs typeface="ＭＳ Ｐゴシック" charset="-128"/>
              </a:rPr>
              <a:t>, et </a:t>
            </a:r>
            <a:r>
              <a:rPr lang="en-US" sz="2000" b="1" dirty="0" err="1" smtClean="0">
                <a:solidFill>
                  <a:srgbClr val="FFFF00"/>
                </a:solidFill>
                <a:ea typeface="ＭＳ Ｐゴシック" charset="-128"/>
                <a:cs typeface="ＭＳ Ｐゴシック" charset="-128"/>
              </a:rPr>
              <a:t>al.,(ORNL</a:t>
            </a:r>
            <a:r>
              <a:rPr lang="en-US" sz="2000" b="1" dirty="0" smtClean="0">
                <a:solidFill>
                  <a:srgbClr val="FFFF00"/>
                </a:solidFill>
                <a:ea typeface="ＭＳ Ｐゴシック" charset="-128"/>
                <a:cs typeface="ＭＳ Ｐゴシック" charset="-128"/>
              </a:rPr>
              <a:t>)</a:t>
            </a:r>
            <a:endParaRPr lang="en-US" sz="2000" b="1" dirty="0">
              <a:solidFill>
                <a:srgbClr val="FFFF00"/>
              </a:solidFill>
              <a:ea typeface="ＭＳ Ｐゴシック" charset="-128"/>
              <a:cs typeface="ＭＳ Ｐゴシック" charset="-128"/>
            </a:endParaRPr>
          </a:p>
        </p:txBody>
      </p:sp>
      <p:sp>
        <p:nvSpPr>
          <p:cNvPr id="49161" name="Rectangle 13"/>
          <p:cNvSpPr>
            <a:spLocks noChangeArrowheads="1"/>
          </p:cNvSpPr>
          <p:nvPr/>
        </p:nvSpPr>
        <p:spPr bwMode="auto">
          <a:xfrm>
            <a:off x="4572000" y="6098276"/>
            <a:ext cx="3581399" cy="511935"/>
          </a:xfrm>
          <a:prstGeom prst="rect">
            <a:avLst/>
          </a:prstGeom>
          <a:solidFill>
            <a:schemeClr val="bg1"/>
          </a:solidFill>
          <a:ln w="9525">
            <a:noFill/>
            <a:miter lim="800000"/>
            <a:headEnd/>
            <a:tailEnd/>
          </a:ln>
        </p:spPr>
        <p:txBody>
          <a:bodyPr wrap="square">
            <a:prstTxWarp prst="textNoShape">
              <a:avLst/>
            </a:prstTxWarp>
            <a:spAutoFit/>
          </a:bodyPr>
          <a:lstStyle/>
          <a:p>
            <a:pPr algn="ctr">
              <a:lnSpc>
                <a:spcPct val="90000"/>
              </a:lnSpc>
            </a:pPr>
            <a:r>
              <a:rPr lang="en-US" sz="1400" i="1" dirty="0" smtClean="0">
                <a:solidFill>
                  <a:srgbClr val="000099"/>
                </a:solidFill>
              </a:rPr>
              <a:t>Nature, 25 March 2010  (cover story)</a:t>
            </a:r>
          </a:p>
          <a:p>
            <a:pPr algn="ctr">
              <a:lnSpc>
                <a:spcPct val="90000"/>
              </a:lnSpc>
            </a:pPr>
            <a:endParaRPr lang="en-US" sz="1600" i="1" dirty="0">
              <a:solidFill>
                <a:srgbClr val="000099"/>
              </a:solidFill>
            </a:endParaRPr>
          </a:p>
        </p:txBody>
      </p:sp>
      <p:sp>
        <p:nvSpPr>
          <p:cNvPr id="49162" name="Rectangle 14"/>
          <p:cNvSpPr>
            <a:spLocks noChangeArrowheads="1"/>
          </p:cNvSpPr>
          <p:nvPr/>
        </p:nvSpPr>
        <p:spPr bwMode="auto">
          <a:xfrm>
            <a:off x="4927600" y="4229100"/>
            <a:ext cx="2082800" cy="1815882"/>
          </a:xfrm>
          <a:prstGeom prst="rect">
            <a:avLst/>
          </a:prstGeom>
          <a:noFill/>
          <a:ln w="9525">
            <a:noFill/>
            <a:miter lim="800000"/>
            <a:headEnd/>
            <a:tailEnd/>
          </a:ln>
        </p:spPr>
        <p:txBody>
          <a:bodyPr wrap="square">
            <a:prstTxWarp prst="textNoShape">
              <a:avLst/>
            </a:prstTxWarp>
            <a:spAutoFit/>
          </a:bodyPr>
          <a:lstStyle/>
          <a:p>
            <a:pPr algn="ctr"/>
            <a:r>
              <a:rPr lang="en-US" sz="1400" i="1" dirty="0" smtClean="0"/>
              <a:t>The atomic structure of a boron nitride monolayer as determined by DFT overlaid on part of the experimental image. Red, B; yellow, C; green, N; blue, O.</a:t>
            </a:r>
            <a:endParaRPr lang="en-US" sz="1400" i="1" dirty="0"/>
          </a:p>
        </p:txBody>
      </p:sp>
      <p:sp>
        <p:nvSpPr>
          <p:cNvPr id="15" name="Rectangle 14"/>
          <p:cNvSpPr/>
          <p:nvPr/>
        </p:nvSpPr>
        <p:spPr>
          <a:xfrm>
            <a:off x="2494498" y="6418590"/>
            <a:ext cx="474716" cy="261610"/>
          </a:xfrm>
          <a:prstGeom prst="rect">
            <a:avLst/>
          </a:prstGeom>
        </p:spPr>
        <p:txBody>
          <a:bodyPr wrap="none">
            <a:spAutoFit/>
          </a:bodyPr>
          <a:lstStyle/>
          <a:p>
            <a:pPr marL="114300" indent="-114300" eaLnBrk="0" hangingPunct="0">
              <a:spcBef>
                <a:spcPct val="20000"/>
              </a:spcBef>
            </a:pPr>
            <a:r>
              <a:rPr lang="en-US" sz="1100" b="1" dirty="0" smtClean="0">
                <a:solidFill>
                  <a:srgbClr val="137043"/>
                </a:solidFill>
              </a:rPr>
              <a:t>BES</a:t>
            </a:r>
            <a:endParaRPr lang="en-US" sz="1100" b="1" dirty="0">
              <a:solidFill>
                <a:srgbClr val="137043"/>
              </a:solidFill>
            </a:endParaRPr>
          </a:p>
        </p:txBody>
      </p:sp>
      <p:pic>
        <p:nvPicPr>
          <p:cNvPr id="13" name="Picture 12"/>
          <p:cNvPicPr>
            <a:picLocks noChangeAspect="1"/>
          </p:cNvPicPr>
          <p:nvPr/>
        </p:nvPicPr>
        <p:blipFill>
          <a:blip r:embed="rId3"/>
          <a:stretch>
            <a:fillRect/>
          </a:stretch>
        </p:blipFill>
        <p:spPr>
          <a:xfrm>
            <a:off x="5099050" y="1981200"/>
            <a:ext cx="3549650" cy="2159000"/>
          </a:xfrm>
          <a:prstGeom prst="rect">
            <a:avLst/>
          </a:prstGeom>
          <a:effectLst>
            <a:outerShdw blurRad="60325" dist="76200" dir="2700000" algn="tl" rotWithShape="0">
              <a:srgbClr val="000000">
                <a:alpha val="43000"/>
              </a:srgbClr>
            </a:outerShdw>
          </a:effectLst>
        </p:spPr>
      </p:pic>
      <p:pic>
        <p:nvPicPr>
          <p:cNvPr id="14" name="Picture 13"/>
          <p:cNvPicPr>
            <a:picLocks noChangeAspect="1"/>
          </p:cNvPicPr>
          <p:nvPr/>
        </p:nvPicPr>
        <p:blipFill>
          <a:blip r:embed="rId4"/>
          <a:stretch>
            <a:fillRect/>
          </a:stretch>
        </p:blipFill>
        <p:spPr>
          <a:xfrm>
            <a:off x="7131050" y="3139268"/>
            <a:ext cx="1708150" cy="2239181"/>
          </a:xfrm>
          <a:prstGeom prst="rect">
            <a:avLst/>
          </a:prstGeom>
          <a:effectLst>
            <a:outerShdw blurRad="60325" dist="762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Quantum Dynamics Revealed</a:t>
            </a:r>
            <a:endParaRPr lang="en-US" sz="4800" dirty="0" smtClean="0">
              <a:ea typeface="ＭＳ Ｐゴシック" pitchFamily="-65" charset="-128"/>
              <a:cs typeface="ＭＳ Ｐゴシック" pitchFamily="-65" charset="-128"/>
            </a:endParaRPr>
          </a:p>
        </p:txBody>
      </p:sp>
      <p:sp>
        <p:nvSpPr>
          <p:cNvPr id="17" name="Rectangle 3"/>
          <p:cNvSpPr txBox="1">
            <a:spLocks noChangeArrowheads="1"/>
          </p:cNvSpPr>
          <p:nvPr/>
        </p:nvSpPr>
        <p:spPr bwMode="auto">
          <a:xfrm>
            <a:off x="139700" y="1219200"/>
            <a:ext cx="4419600" cy="812800"/>
          </a:xfrm>
          <a:prstGeom prst="rect">
            <a:avLst/>
          </a:prstGeom>
          <a:solidFill>
            <a:srgbClr val="FFFAE2"/>
          </a:solidFill>
          <a:ln w="9525">
            <a:noFill/>
            <a:miter lim="800000"/>
            <a:headEnd/>
            <a:tailEnd/>
          </a:ln>
        </p:spPr>
        <p:txBody>
          <a:bodyPr>
            <a:prstTxWarp prst="textNoShape">
              <a:avLst/>
            </a:prstTxWarp>
          </a:bodyPr>
          <a:lstStyle/>
          <a:p>
            <a:pPr>
              <a:spcBef>
                <a:spcPct val="20000"/>
              </a:spcBef>
            </a:pPr>
            <a:r>
              <a:rPr lang="en-US" sz="1600" b="1" i="1" dirty="0">
                <a:latin typeface="Arial"/>
                <a:cs typeface="Arial"/>
              </a:rPr>
              <a:t>Objective</a:t>
            </a:r>
            <a:r>
              <a:rPr lang="en-US" sz="1600" b="1" dirty="0">
                <a:latin typeface="Arial"/>
                <a:cs typeface="Arial"/>
              </a:rPr>
              <a:t>: </a:t>
            </a:r>
            <a:r>
              <a:rPr lang="en-US" sz="1600" b="1" dirty="0" smtClean="0">
                <a:latin typeface="Arial"/>
                <a:cs typeface="Arial"/>
              </a:rPr>
              <a:t> </a:t>
            </a:r>
            <a:r>
              <a:rPr lang="en-US" sz="1600" b="1" dirty="0" smtClean="0">
                <a:solidFill>
                  <a:srgbClr val="000090"/>
                </a:solidFill>
                <a:latin typeface="Arial"/>
                <a:cs typeface="Arial"/>
              </a:rPr>
              <a:t>Study detailed quantum dynamics of elementary chemical reactions in the gas phase and on surfaces.</a:t>
            </a:r>
            <a:endParaRPr lang="en-US" sz="1600" b="1" dirty="0">
              <a:solidFill>
                <a:srgbClr val="000090"/>
              </a:solidFill>
              <a:latin typeface="Arial"/>
              <a:cs typeface="Arial"/>
            </a:endParaRPr>
          </a:p>
        </p:txBody>
      </p:sp>
      <p:sp>
        <p:nvSpPr>
          <p:cNvPr id="49157" name="Rectangle 23"/>
          <p:cNvSpPr>
            <a:spLocks noChangeArrowheads="1"/>
          </p:cNvSpPr>
          <p:nvPr/>
        </p:nvSpPr>
        <p:spPr bwMode="auto">
          <a:xfrm>
            <a:off x="152400" y="2997200"/>
            <a:ext cx="4419600" cy="23114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buFont typeface="Arial"/>
              <a:buChar char="•"/>
            </a:pPr>
            <a:r>
              <a:rPr lang="en-US" sz="1600" b="1" i="1" dirty="0">
                <a:latin typeface="Arial"/>
                <a:cs typeface="Arial"/>
              </a:rPr>
              <a:t>Accomplishments</a:t>
            </a:r>
            <a:r>
              <a:rPr lang="en-US" sz="1400" b="1" i="1" dirty="0">
                <a:latin typeface="Arial"/>
                <a:cs typeface="Arial"/>
              </a:rPr>
              <a:t>:</a:t>
            </a:r>
            <a:r>
              <a:rPr lang="en-US" sz="1600" b="1" i="1" dirty="0" smtClean="0">
                <a:latin typeface="Arial"/>
                <a:cs typeface="Arial"/>
              </a:rPr>
              <a:t> </a:t>
            </a:r>
            <a:r>
              <a:rPr lang="en-US" sz="1600" b="1" dirty="0" smtClean="0">
                <a:solidFill>
                  <a:srgbClr val="000099"/>
                </a:solidFill>
                <a:latin typeface="Arial"/>
                <a:cs typeface="Arial"/>
              </a:rPr>
              <a:t>Detailed calculations of O+OH</a:t>
            </a:r>
            <a:r>
              <a:rPr lang="en-US" sz="1600" b="1" dirty="0" smtClean="0">
                <a:solidFill>
                  <a:srgbClr val="000099"/>
                </a:solidFill>
                <a:latin typeface="Wingdings"/>
                <a:ea typeface="Wingdings"/>
                <a:cs typeface="Wingdings"/>
              </a:rPr>
              <a:t></a:t>
            </a:r>
            <a:r>
              <a:rPr lang="en-US" sz="1600" b="1" dirty="0" smtClean="0">
                <a:solidFill>
                  <a:srgbClr val="000099"/>
                </a:solidFill>
                <a:latin typeface="Arial"/>
                <a:cs typeface="Arial"/>
              </a:rPr>
              <a:t>H+O</a:t>
            </a:r>
            <a:r>
              <a:rPr lang="en-US" sz="1600" b="1" baseline="-25000" dirty="0" smtClean="0">
                <a:solidFill>
                  <a:srgbClr val="000099"/>
                </a:solidFill>
                <a:latin typeface="Arial"/>
                <a:cs typeface="Arial"/>
              </a:rPr>
              <a:t>2</a:t>
            </a:r>
            <a:r>
              <a:rPr lang="en-US" sz="1600" b="1" dirty="0" smtClean="0">
                <a:solidFill>
                  <a:srgbClr val="000099"/>
                </a:solidFill>
                <a:latin typeface="Arial"/>
                <a:cs typeface="Arial"/>
              </a:rPr>
              <a:t>, which is the reverse of the most important combustion reaction and is also important for ozone destruction, shed light on long-standing questions about the statistical nature of the reaction dynamics.</a:t>
            </a:r>
          </a:p>
          <a:p>
            <a:pPr marL="114300" indent="-114300" eaLnBrk="0" hangingPunct="0">
              <a:spcBef>
                <a:spcPct val="20000"/>
              </a:spcBef>
              <a:buFont typeface="Arial"/>
              <a:buChar char="•"/>
            </a:pPr>
            <a:r>
              <a:rPr lang="en-US" sz="1600" b="1" dirty="0" smtClean="0">
                <a:solidFill>
                  <a:srgbClr val="000099"/>
                </a:solidFill>
                <a:latin typeface="Arial"/>
                <a:cs typeface="Arial"/>
              </a:rPr>
              <a:t>Results will serve as a benchmark for more approximate treatments. </a:t>
            </a:r>
          </a:p>
          <a:p>
            <a:pPr marL="114300" indent="-114300" eaLnBrk="0" hangingPunct="0">
              <a:spcBef>
                <a:spcPct val="20000"/>
              </a:spcBef>
            </a:pPr>
            <a:endParaRPr lang="en-US" sz="1600" b="1" dirty="0" smtClean="0">
              <a:solidFill>
                <a:srgbClr val="000099"/>
              </a:solidFill>
              <a:latin typeface="Arial"/>
              <a:cs typeface="Arial"/>
            </a:endParaRPr>
          </a:p>
          <a:p>
            <a:pPr marL="114300" indent="-114300" eaLnBrk="0" hangingPunct="0">
              <a:spcBef>
                <a:spcPct val="20000"/>
              </a:spcBef>
            </a:pPr>
            <a:r>
              <a:rPr lang="en-US" sz="1600" b="1" dirty="0">
                <a:solidFill>
                  <a:srgbClr val="000099"/>
                </a:solidFill>
                <a:latin typeface="Arial"/>
                <a:cs typeface="Arial"/>
              </a:rPr>
              <a:t>   </a:t>
            </a:r>
          </a:p>
          <a:p>
            <a:pPr marL="571500" lvl="1" indent="-114300">
              <a:spcBef>
                <a:spcPct val="50000"/>
              </a:spcBef>
              <a:buFontTx/>
              <a:buChar char="•"/>
            </a:pPr>
            <a:endParaRPr lang="en-US" sz="1600" b="1" dirty="0">
              <a:solidFill>
                <a:srgbClr val="000099"/>
              </a:solidFill>
              <a:latin typeface="Arial"/>
              <a:cs typeface="Arial"/>
            </a:endParaRPr>
          </a:p>
        </p:txBody>
      </p:sp>
      <p:sp>
        <p:nvSpPr>
          <p:cNvPr id="21" name="Rectangle 3"/>
          <p:cNvSpPr txBox="1">
            <a:spLocks noChangeArrowheads="1"/>
          </p:cNvSpPr>
          <p:nvPr/>
        </p:nvSpPr>
        <p:spPr bwMode="auto">
          <a:xfrm>
            <a:off x="139700" y="2120900"/>
            <a:ext cx="4419600" cy="800100"/>
          </a:xfrm>
          <a:prstGeom prst="rect">
            <a:avLst/>
          </a:prstGeom>
          <a:solidFill>
            <a:srgbClr val="FFFAE2"/>
          </a:solidFill>
          <a:ln w="9525">
            <a:noFill/>
            <a:miter lim="800000"/>
            <a:headEnd/>
            <a:tailEnd/>
          </a:ln>
        </p:spPr>
        <p:txBody>
          <a:bodyPr>
            <a:prstTxWarp prst="textNoShape">
              <a:avLst/>
            </a:prstTxWarp>
          </a:bodyPr>
          <a:lstStyle/>
          <a:p>
            <a:pPr>
              <a:spcBef>
                <a:spcPct val="20000"/>
              </a:spcBef>
            </a:pPr>
            <a:r>
              <a:rPr lang="en-US" sz="1600" b="1" i="1" dirty="0">
                <a:latin typeface="Arial"/>
                <a:cs typeface="Arial"/>
              </a:rPr>
              <a:t>Implications</a:t>
            </a:r>
            <a:r>
              <a:rPr lang="en-US" sz="1600" b="1" dirty="0">
                <a:latin typeface="Arial"/>
                <a:cs typeface="Arial"/>
              </a:rPr>
              <a:t>:</a:t>
            </a:r>
            <a:r>
              <a:rPr lang="en-US" sz="1600" b="1" dirty="0" smtClean="0">
                <a:latin typeface="Arial"/>
                <a:cs typeface="Arial"/>
              </a:rPr>
              <a:t> </a:t>
            </a:r>
            <a:r>
              <a:rPr lang="en-US" sz="1600" b="1" dirty="0" smtClean="0">
                <a:solidFill>
                  <a:srgbClr val="000090"/>
                </a:solidFill>
                <a:latin typeface="Arial"/>
                <a:cs typeface="Arial"/>
              </a:rPr>
              <a:t>These elementary reactions are often at the heart of important processes in combustion and catalysis.</a:t>
            </a:r>
            <a:endParaRPr lang="en-US" sz="1600" b="1" dirty="0">
              <a:solidFill>
                <a:srgbClr val="000090"/>
              </a:solidFill>
              <a:latin typeface="Arial"/>
              <a:cs typeface="Arial"/>
            </a:endParaRPr>
          </a:p>
        </p:txBody>
      </p:sp>
      <p:sp>
        <p:nvSpPr>
          <p:cNvPr id="49159" name="Rectangle 22"/>
          <p:cNvSpPr>
            <a:spLocks noChangeArrowheads="1"/>
          </p:cNvSpPr>
          <p:nvPr/>
        </p:nvSpPr>
        <p:spPr bwMode="auto">
          <a:xfrm>
            <a:off x="8432800" y="1981200"/>
            <a:ext cx="227013" cy="369888"/>
          </a:xfrm>
          <a:prstGeom prst="rect">
            <a:avLst/>
          </a:prstGeom>
          <a:noFill/>
          <a:ln w="9525">
            <a:noFill/>
            <a:miter lim="800000"/>
            <a:headEnd/>
            <a:tailEnd/>
          </a:ln>
        </p:spPr>
        <p:txBody>
          <a:bodyPr wrap="none">
            <a:prstTxWarp prst="textNoShape">
              <a:avLst/>
            </a:prstTxWarp>
            <a:spAutoFit/>
          </a:bodyPr>
          <a:lstStyle/>
          <a:p>
            <a:r>
              <a:rPr lang="en-US" sz="1200"/>
              <a:t>.</a:t>
            </a:r>
            <a:r>
              <a:rPr lang="en-US" sz="1800"/>
              <a:t> </a:t>
            </a:r>
          </a:p>
        </p:txBody>
      </p:sp>
      <p:sp>
        <p:nvSpPr>
          <p:cNvPr id="26" name="Rectangle 25"/>
          <p:cNvSpPr/>
          <p:nvPr/>
        </p:nvSpPr>
        <p:spPr>
          <a:xfrm>
            <a:off x="4876800" y="1219200"/>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en-US" sz="1800" b="1" dirty="0">
              <a:solidFill>
                <a:srgbClr val="FFFF00"/>
              </a:solidFill>
              <a:ea typeface="ＭＳ Ｐゴシック" charset="-128"/>
              <a:cs typeface="ＭＳ Ｐゴシック" charset="-128"/>
            </a:endParaRPr>
          </a:p>
        </p:txBody>
      </p:sp>
      <p:sp>
        <p:nvSpPr>
          <p:cNvPr id="49161" name="Rectangle 13"/>
          <p:cNvSpPr>
            <a:spLocks noChangeArrowheads="1"/>
          </p:cNvSpPr>
          <p:nvPr/>
        </p:nvSpPr>
        <p:spPr bwMode="auto">
          <a:xfrm>
            <a:off x="5422900" y="5816600"/>
            <a:ext cx="2984500" cy="677621"/>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1400" i="1" dirty="0" smtClean="0">
                <a:solidFill>
                  <a:srgbClr val="000099"/>
                </a:solidFill>
              </a:rPr>
              <a:t>Journal of Chemical Physics 133, 054302, August 7, 2010  </a:t>
            </a:r>
          </a:p>
          <a:p>
            <a:pPr algn="ctr">
              <a:lnSpc>
                <a:spcPct val="90000"/>
              </a:lnSpc>
            </a:pPr>
            <a:r>
              <a:rPr lang="en-US" sz="1400" i="1" dirty="0" smtClean="0">
                <a:solidFill>
                  <a:srgbClr val="000099"/>
                </a:solidFill>
              </a:rPr>
              <a:t>(cover story)</a:t>
            </a:r>
            <a:endParaRPr lang="en-US" sz="1400" i="1" dirty="0">
              <a:solidFill>
                <a:srgbClr val="000099"/>
              </a:solidFill>
            </a:endParaRPr>
          </a:p>
        </p:txBody>
      </p:sp>
      <p:sp>
        <p:nvSpPr>
          <p:cNvPr id="15" name="Rectangle 14"/>
          <p:cNvSpPr/>
          <p:nvPr/>
        </p:nvSpPr>
        <p:spPr>
          <a:xfrm>
            <a:off x="2456398" y="6421735"/>
            <a:ext cx="474716" cy="261610"/>
          </a:xfrm>
          <a:prstGeom prst="rect">
            <a:avLst/>
          </a:prstGeom>
        </p:spPr>
        <p:txBody>
          <a:bodyPr wrap="none">
            <a:spAutoFit/>
          </a:bodyPr>
          <a:lstStyle/>
          <a:p>
            <a:pPr marL="114300" indent="-114300" eaLnBrk="0" hangingPunct="0">
              <a:spcBef>
                <a:spcPct val="20000"/>
              </a:spcBef>
            </a:pPr>
            <a:r>
              <a:rPr lang="en-US" sz="1100" b="1" dirty="0" smtClean="0">
                <a:solidFill>
                  <a:srgbClr val="137043"/>
                </a:solidFill>
              </a:rPr>
              <a:t>BES </a:t>
            </a:r>
            <a:endParaRPr lang="en-US" sz="1100" b="1" dirty="0">
              <a:solidFill>
                <a:srgbClr val="137043"/>
              </a:solidFill>
            </a:endParaRPr>
          </a:p>
        </p:txBody>
      </p:sp>
      <p:sp>
        <p:nvSpPr>
          <p:cNvPr id="19" name="Rectangle 14"/>
          <p:cNvSpPr>
            <a:spLocks noChangeArrowheads="1"/>
          </p:cNvSpPr>
          <p:nvPr/>
        </p:nvSpPr>
        <p:spPr bwMode="auto">
          <a:xfrm>
            <a:off x="7124700" y="2018605"/>
            <a:ext cx="1727200" cy="2893100"/>
          </a:xfrm>
          <a:prstGeom prst="rect">
            <a:avLst/>
          </a:prstGeom>
          <a:noFill/>
          <a:ln w="9525">
            <a:noFill/>
            <a:miter lim="800000"/>
            <a:headEnd/>
            <a:tailEnd/>
          </a:ln>
        </p:spPr>
        <p:txBody>
          <a:bodyPr wrap="square">
            <a:prstTxWarp prst="textNoShape">
              <a:avLst/>
            </a:prstTxWarp>
            <a:spAutoFit/>
          </a:bodyPr>
          <a:lstStyle/>
          <a:p>
            <a:pPr algn="ctr"/>
            <a:r>
              <a:rPr lang="en-US" sz="1400" i="1" dirty="0" smtClean="0"/>
              <a:t>The cover image shows a polar- coordinates plot of differential cross sections for the </a:t>
            </a:r>
          </a:p>
          <a:p>
            <a:pPr algn="ctr"/>
            <a:r>
              <a:rPr lang="en-US" sz="1400" i="1" dirty="0" smtClean="0"/>
              <a:t>O+OH  reaction at 150meV of collision energy. The article was one of the top-20 most downloaded papers from this issue.</a:t>
            </a:r>
            <a:endParaRPr lang="en-US" sz="1400" i="1" dirty="0"/>
          </a:p>
        </p:txBody>
      </p:sp>
      <p:sp>
        <p:nvSpPr>
          <p:cNvPr id="13" name="Rectangle 12"/>
          <p:cNvSpPr/>
          <p:nvPr/>
        </p:nvSpPr>
        <p:spPr>
          <a:xfrm>
            <a:off x="5778322" y="1333957"/>
            <a:ext cx="2184763" cy="430887"/>
          </a:xfrm>
          <a:prstGeom prst="rect">
            <a:avLst/>
          </a:prstGeom>
        </p:spPr>
        <p:txBody>
          <a:bodyPr wrap="none">
            <a:spAutoFit/>
          </a:bodyPr>
          <a:lstStyle/>
          <a:p>
            <a:pPr algn="ctr">
              <a:lnSpc>
                <a:spcPct val="90000"/>
              </a:lnSpc>
              <a:defRPr/>
            </a:pPr>
            <a:r>
              <a:rPr lang="en-US" b="1" dirty="0" smtClean="0">
                <a:solidFill>
                  <a:srgbClr val="FFFF00"/>
                </a:solidFill>
              </a:rPr>
              <a:t>H. </a:t>
            </a:r>
            <a:r>
              <a:rPr lang="en-US" b="1" dirty="0" err="1" smtClean="0">
                <a:solidFill>
                  <a:srgbClr val="FFFF00"/>
                </a:solidFill>
              </a:rPr>
              <a:t>Guo</a:t>
            </a:r>
            <a:r>
              <a:rPr lang="en-US" b="1" dirty="0" smtClean="0">
                <a:solidFill>
                  <a:srgbClr val="FFFF00"/>
                </a:solidFill>
              </a:rPr>
              <a:t> (UNM) </a:t>
            </a:r>
            <a:endParaRPr lang="en-US" b="1" i="1" dirty="0">
              <a:solidFill>
                <a:srgbClr val="FFFF00"/>
              </a:solidFill>
            </a:endParaRPr>
          </a:p>
        </p:txBody>
      </p:sp>
      <p:sp>
        <p:nvSpPr>
          <p:cNvPr id="14" name="Rectangle 25"/>
          <p:cNvSpPr>
            <a:spLocks noChangeArrowheads="1"/>
          </p:cNvSpPr>
          <p:nvPr/>
        </p:nvSpPr>
        <p:spPr bwMode="auto">
          <a:xfrm>
            <a:off x="127000" y="5397500"/>
            <a:ext cx="4419600" cy="9398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400" b="1" i="1" dirty="0" smtClean="0">
                <a:latin typeface="Arial"/>
                <a:cs typeface="Arial"/>
              </a:rPr>
              <a:t>NERSC</a:t>
            </a:r>
            <a:r>
              <a:rPr lang="en-US" sz="1200" b="1" i="1" dirty="0" smtClean="0">
                <a:latin typeface="Arial"/>
                <a:cs typeface="Arial"/>
              </a:rPr>
              <a:t>:</a:t>
            </a:r>
            <a:r>
              <a:rPr lang="en-US" sz="1400" b="1" i="1" dirty="0" smtClean="0">
                <a:latin typeface="Arial"/>
                <a:cs typeface="Arial"/>
              </a:rPr>
              <a:t> </a:t>
            </a:r>
            <a:r>
              <a:rPr lang="en-US" sz="1400" b="1" dirty="0" smtClean="0">
                <a:solidFill>
                  <a:srgbClr val="000099"/>
                </a:solidFill>
                <a:latin typeface="Arial"/>
                <a:cs typeface="Arial"/>
              </a:rPr>
              <a:t>Codes using </a:t>
            </a:r>
            <a:r>
              <a:rPr lang="en-US" sz="1400" b="1" dirty="0" err="1" smtClean="0">
                <a:solidFill>
                  <a:srgbClr val="000099"/>
                </a:solidFill>
                <a:latin typeface="Arial"/>
                <a:cs typeface="Arial"/>
              </a:rPr>
              <a:t>OpenMP</a:t>
            </a:r>
            <a:r>
              <a:rPr lang="en-US" sz="1400" b="1" dirty="0" smtClean="0">
                <a:solidFill>
                  <a:srgbClr val="000099"/>
                </a:solidFill>
                <a:latin typeface="Arial"/>
                <a:cs typeface="Arial"/>
              </a:rPr>
              <a:t> parallelism for calculating both total and differential cross sections were developed on Franklin and Hopper; NERSC NISE award, 2010</a:t>
            </a:r>
          </a:p>
          <a:p>
            <a:pPr marL="114300" indent="-114300" eaLnBrk="0" hangingPunct="0">
              <a:spcBef>
                <a:spcPct val="20000"/>
              </a:spcBef>
            </a:pPr>
            <a:r>
              <a:rPr lang="en-US" sz="1400" b="1" dirty="0" smtClean="0">
                <a:solidFill>
                  <a:srgbClr val="000099"/>
                </a:solidFill>
                <a:latin typeface="Arial"/>
                <a:cs typeface="Arial"/>
              </a:rPr>
              <a:t> </a:t>
            </a:r>
          </a:p>
        </p:txBody>
      </p:sp>
      <p:pic>
        <p:nvPicPr>
          <p:cNvPr id="20" name="Picture 19"/>
          <p:cNvPicPr>
            <a:picLocks noChangeAspect="1"/>
          </p:cNvPicPr>
          <p:nvPr/>
        </p:nvPicPr>
        <p:blipFill>
          <a:blip r:embed="rId3"/>
          <a:stretch>
            <a:fillRect/>
          </a:stretch>
        </p:blipFill>
        <p:spPr>
          <a:xfrm>
            <a:off x="4914900" y="1993899"/>
            <a:ext cx="2120899" cy="2744693"/>
          </a:xfrm>
          <a:prstGeom prst="rect">
            <a:avLst/>
          </a:prstGeom>
          <a:effectLst>
            <a:outerShdw blurRad="63500" dist="76200" dir="2700000" algn="tl" rotWithShape="0">
              <a:srgbClr val="000000">
                <a:alpha val="43000"/>
              </a:srgbClr>
            </a:outerShdw>
          </a:effectLst>
        </p:spPr>
      </p:pic>
      <p:pic>
        <p:nvPicPr>
          <p:cNvPr id="24" name="Picture 23"/>
          <p:cNvPicPr>
            <a:picLocks noChangeAspect="1"/>
          </p:cNvPicPr>
          <p:nvPr/>
        </p:nvPicPr>
        <p:blipFill>
          <a:blip r:embed="rId4"/>
          <a:stretch>
            <a:fillRect/>
          </a:stretch>
        </p:blipFill>
        <p:spPr>
          <a:xfrm>
            <a:off x="4851400" y="5213350"/>
            <a:ext cx="3505200" cy="571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1981200" y="152400"/>
            <a:ext cx="6807200" cy="762000"/>
          </a:xfrm>
        </p:spPr>
        <p:txBody>
          <a:bodyPr/>
          <a:lstStyle/>
          <a:p>
            <a:r>
              <a:rPr lang="en-US" dirty="0" err="1" smtClean="0"/>
              <a:t>Nanocatalysis</a:t>
            </a:r>
            <a:r>
              <a:rPr lang="en-US" dirty="0" smtClean="0"/>
              <a:t>:</a:t>
            </a:r>
            <a:r>
              <a:rPr lang="en-US" dirty="0" smtClean="0"/>
              <a:t> </a:t>
            </a:r>
            <a:br>
              <a:rPr lang="en-US" dirty="0" smtClean="0"/>
            </a:br>
            <a:r>
              <a:rPr lang="en-US" dirty="0" smtClean="0"/>
              <a:t>“</a:t>
            </a:r>
            <a:r>
              <a:rPr lang="en-US" dirty="0" smtClean="0"/>
              <a:t>Small </a:t>
            </a:r>
            <a:r>
              <a:rPr lang="en-US" i="1" u="sng" dirty="0" smtClean="0"/>
              <a:t>i</a:t>
            </a:r>
            <a:r>
              <a:rPr lang="en-US" i="1" dirty="0" smtClean="0"/>
              <a:t>s </a:t>
            </a:r>
            <a:r>
              <a:rPr lang="en-US" dirty="0" smtClean="0"/>
              <a:t>Different”</a:t>
            </a:r>
            <a:endParaRPr lang="en-US" sz="4800" dirty="0" smtClean="0">
              <a:ea typeface="ＭＳ Ｐゴシック" charset="-128"/>
              <a:cs typeface="ＭＳ Ｐゴシック" charset="-128"/>
            </a:endParaRPr>
          </a:p>
        </p:txBody>
      </p:sp>
      <p:sp>
        <p:nvSpPr>
          <p:cNvPr id="68613" name="Rectangle 3"/>
          <p:cNvSpPr txBox="1">
            <a:spLocks noChangeArrowheads="1"/>
          </p:cNvSpPr>
          <p:nvPr/>
        </p:nvSpPr>
        <p:spPr bwMode="auto">
          <a:xfrm>
            <a:off x="139700" y="1104900"/>
            <a:ext cx="4419600" cy="825500"/>
          </a:xfrm>
          <a:prstGeom prst="rect">
            <a:avLst/>
          </a:prstGeom>
          <a:solidFill>
            <a:srgbClr val="FFFAE2"/>
          </a:solidFill>
          <a:ln w="9525">
            <a:noFill/>
            <a:miter lim="800000"/>
            <a:headEnd/>
            <a:tailEnd/>
          </a:ln>
        </p:spPr>
        <p:txBody>
          <a:bodyPr>
            <a:prstTxWarp prst="textNoShape">
              <a:avLst/>
            </a:prstTxWarp>
          </a:bodyPr>
          <a:lstStyle/>
          <a:p>
            <a:pPr eaLnBrk="0" hangingPunct="0">
              <a:spcBef>
                <a:spcPct val="20000"/>
              </a:spcBef>
            </a:pPr>
            <a:r>
              <a:rPr lang="en-US" sz="1600" b="1" i="1" dirty="0"/>
              <a:t>Objective</a:t>
            </a:r>
            <a:r>
              <a:rPr lang="en-US" sz="1600" b="1" dirty="0"/>
              <a:t>:</a:t>
            </a:r>
            <a:r>
              <a:rPr lang="en-US" sz="1600" b="1" dirty="0" smtClean="0"/>
              <a:t>  </a:t>
            </a:r>
            <a:r>
              <a:rPr lang="en-US" sz="1600" b="1" dirty="0" smtClean="0">
                <a:solidFill>
                  <a:srgbClr val="000090"/>
                </a:solidFill>
              </a:rPr>
              <a:t>Use quantum and classical simulation to investigate catalysis of methane reactions.</a:t>
            </a:r>
            <a:endParaRPr lang="en-US" sz="1600" b="1" dirty="0">
              <a:solidFill>
                <a:srgbClr val="000090"/>
              </a:solidFill>
            </a:endParaRPr>
          </a:p>
        </p:txBody>
      </p:sp>
      <p:sp>
        <p:nvSpPr>
          <p:cNvPr id="68614" name="Rectangle 23"/>
          <p:cNvSpPr>
            <a:spLocks noChangeArrowheads="1"/>
          </p:cNvSpPr>
          <p:nvPr/>
        </p:nvSpPr>
        <p:spPr bwMode="auto">
          <a:xfrm>
            <a:off x="152400" y="2755900"/>
            <a:ext cx="4419600" cy="31115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600" b="1" i="1" dirty="0"/>
              <a:t>Accomplishments</a:t>
            </a:r>
            <a:r>
              <a:rPr lang="en-US" sz="1400" b="1" i="1" dirty="0"/>
              <a:t>:</a:t>
            </a:r>
            <a:r>
              <a:rPr lang="en-US" sz="1600" b="1" i="1" dirty="0" smtClean="0"/>
              <a:t>  </a:t>
            </a:r>
            <a:r>
              <a:rPr lang="en-US" sz="1600" b="1" dirty="0" smtClean="0">
                <a:solidFill>
                  <a:srgbClr val="000099"/>
                </a:solidFill>
              </a:rPr>
              <a:t>First-principles theoretical calculations played a leading role in discovering a full catalytic cycle for low-temperature activation of methane on free gold atoms.</a:t>
            </a:r>
          </a:p>
          <a:p>
            <a:pPr marL="114300" indent="-114300" eaLnBrk="0" hangingPunct="0">
              <a:spcBef>
                <a:spcPct val="20000"/>
              </a:spcBef>
              <a:buFont typeface="Arial"/>
              <a:buChar char="•"/>
            </a:pPr>
            <a:r>
              <a:rPr lang="en-US" sz="1600" b="1" dirty="0" smtClean="0">
                <a:solidFill>
                  <a:srgbClr val="000099"/>
                </a:solidFill>
              </a:rPr>
              <a:t>Showed that small metal clusters adsorbed on support materials exhibit unique catalytic properties. </a:t>
            </a:r>
          </a:p>
          <a:p>
            <a:pPr marL="114300" indent="-114300" eaLnBrk="0" hangingPunct="0">
              <a:spcBef>
                <a:spcPct val="20000"/>
              </a:spcBef>
              <a:buFont typeface="Arial"/>
              <a:buChar char="•"/>
            </a:pPr>
            <a:r>
              <a:rPr lang="en-US" sz="1600" b="1" dirty="0" smtClean="0">
                <a:solidFill>
                  <a:srgbClr val="000099"/>
                </a:solidFill>
              </a:rPr>
              <a:t>Demonstrated how to gain deep insights into complex chemical processes through coordinated state-of-the-art experimental and theoretical techniques.</a:t>
            </a:r>
          </a:p>
          <a:p>
            <a:pPr marL="571500" lvl="1" indent="-114300">
              <a:spcBef>
                <a:spcPct val="50000"/>
              </a:spcBef>
              <a:buFontTx/>
              <a:buChar char="•"/>
            </a:pPr>
            <a:endParaRPr lang="en-US" sz="1600" b="1" dirty="0">
              <a:solidFill>
                <a:srgbClr val="000099"/>
              </a:solidFill>
            </a:endParaRPr>
          </a:p>
        </p:txBody>
      </p:sp>
      <p:sp>
        <p:nvSpPr>
          <p:cNvPr id="68615" name="Rectangle 3"/>
          <p:cNvSpPr txBox="1">
            <a:spLocks noChangeArrowheads="1"/>
          </p:cNvSpPr>
          <p:nvPr/>
        </p:nvSpPr>
        <p:spPr bwMode="auto">
          <a:xfrm>
            <a:off x="228600" y="2019300"/>
            <a:ext cx="4343400" cy="635000"/>
          </a:xfrm>
          <a:prstGeom prst="rect">
            <a:avLst/>
          </a:prstGeom>
          <a:solidFill>
            <a:srgbClr val="FFFAE2"/>
          </a:solidFill>
          <a:ln w="9525">
            <a:noFill/>
            <a:miter lim="800000"/>
            <a:headEnd/>
            <a:tailEnd/>
          </a:ln>
        </p:spPr>
        <p:txBody>
          <a:bodyPr>
            <a:prstTxWarp prst="textNoShape">
              <a:avLst/>
            </a:prstTxWarp>
          </a:bodyPr>
          <a:lstStyle/>
          <a:p>
            <a:pPr eaLnBrk="0" hangingPunct="0">
              <a:spcBef>
                <a:spcPct val="20000"/>
              </a:spcBef>
            </a:pPr>
            <a:r>
              <a:rPr lang="en-US" sz="1600" b="1" i="1" dirty="0" smtClean="0"/>
              <a:t>Implications</a:t>
            </a:r>
            <a:r>
              <a:rPr lang="en-US" sz="1600" b="1" dirty="0" smtClean="0"/>
              <a:t>: </a:t>
            </a:r>
            <a:r>
              <a:rPr lang="en-US" sz="1600" b="1" dirty="0" smtClean="0">
                <a:solidFill>
                  <a:srgbClr val="000099"/>
                </a:solidFill>
              </a:rPr>
              <a:t>Aid in conversion of methane into valuable chemical products and fuels. </a:t>
            </a:r>
          </a:p>
          <a:p>
            <a:pPr eaLnBrk="0" hangingPunct="0">
              <a:spcBef>
                <a:spcPct val="20000"/>
              </a:spcBef>
            </a:pPr>
            <a:endParaRPr lang="en-US" sz="1600" b="1" dirty="0">
              <a:solidFill>
                <a:srgbClr val="000099"/>
              </a:solidFill>
            </a:endParaRPr>
          </a:p>
          <a:p>
            <a:pPr eaLnBrk="0" hangingPunct="0">
              <a:spcBef>
                <a:spcPct val="20000"/>
              </a:spcBef>
            </a:pPr>
            <a:endParaRPr lang="en-US" sz="1600" b="1" dirty="0">
              <a:solidFill>
                <a:srgbClr val="000099"/>
              </a:solidFill>
            </a:endParaRPr>
          </a:p>
        </p:txBody>
      </p:sp>
      <p:sp>
        <p:nvSpPr>
          <p:cNvPr id="68616" name="Rectangle 22"/>
          <p:cNvSpPr>
            <a:spLocks noChangeArrowheads="1"/>
          </p:cNvSpPr>
          <p:nvPr/>
        </p:nvSpPr>
        <p:spPr bwMode="auto">
          <a:xfrm>
            <a:off x="8432800" y="1981200"/>
            <a:ext cx="227013" cy="369888"/>
          </a:xfrm>
          <a:prstGeom prst="rect">
            <a:avLst/>
          </a:prstGeom>
          <a:noFill/>
          <a:ln w="9525">
            <a:noFill/>
            <a:miter lim="800000"/>
            <a:headEnd/>
            <a:tailEnd/>
          </a:ln>
        </p:spPr>
        <p:txBody>
          <a:bodyPr wrap="none">
            <a:prstTxWarp prst="textNoShape">
              <a:avLst/>
            </a:prstTxWarp>
            <a:spAutoFit/>
          </a:bodyPr>
          <a:lstStyle/>
          <a:p>
            <a:r>
              <a:rPr lang="en-US" sz="1200"/>
              <a:t>.</a:t>
            </a:r>
            <a:r>
              <a:rPr lang="en-US" sz="1800"/>
              <a:t> </a:t>
            </a:r>
          </a:p>
        </p:txBody>
      </p:sp>
      <p:sp>
        <p:nvSpPr>
          <p:cNvPr id="26" name="Rectangle 25"/>
          <p:cNvSpPr/>
          <p:nvPr/>
        </p:nvSpPr>
        <p:spPr>
          <a:xfrm>
            <a:off x="4908550" y="1219200"/>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en-US" sz="1800" b="1" dirty="0">
              <a:solidFill>
                <a:srgbClr val="FFFF00"/>
              </a:solidFill>
              <a:ea typeface="ＭＳ Ｐゴシック" charset="-128"/>
              <a:cs typeface="ＭＳ Ｐゴシック" charset="-128"/>
            </a:endParaRPr>
          </a:p>
        </p:txBody>
      </p:sp>
      <p:sp>
        <p:nvSpPr>
          <p:cNvPr id="68621" name="Rectangle 17"/>
          <p:cNvSpPr>
            <a:spLocks noChangeArrowheads="1"/>
          </p:cNvSpPr>
          <p:nvPr/>
        </p:nvSpPr>
        <p:spPr bwMode="auto">
          <a:xfrm>
            <a:off x="5323587" y="5427246"/>
            <a:ext cx="3208527" cy="1077218"/>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i="1" dirty="0" err="1" smtClean="0">
                <a:solidFill>
                  <a:srgbClr val="000099"/>
                </a:solidFill>
              </a:rPr>
              <a:t>Angewandte</a:t>
            </a:r>
            <a:r>
              <a:rPr lang="en-US" sz="1600" i="1" dirty="0" smtClean="0">
                <a:solidFill>
                  <a:srgbClr val="000099"/>
                </a:solidFill>
              </a:rPr>
              <a:t> </a:t>
            </a:r>
            <a:r>
              <a:rPr lang="en-US" sz="1600" i="1" dirty="0" err="1" smtClean="0">
                <a:solidFill>
                  <a:srgbClr val="000099"/>
                </a:solidFill>
              </a:rPr>
              <a:t>Chemie</a:t>
            </a:r>
            <a:r>
              <a:rPr lang="en-US" sz="1600" i="1" dirty="0" smtClean="0">
                <a:solidFill>
                  <a:srgbClr val="000099"/>
                </a:solidFill>
              </a:rPr>
              <a:t> International Edition</a:t>
            </a:r>
          </a:p>
          <a:p>
            <a:pPr algn="ctr"/>
            <a:r>
              <a:rPr lang="en-US" sz="1600" i="1" dirty="0" err="1" smtClean="0">
                <a:solidFill>
                  <a:srgbClr val="000099"/>
                </a:solidFill>
              </a:rPr>
              <a:t>Vol</a:t>
            </a:r>
            <a:r>
              <a:rPr lang="en-US" sz="1600" i="1" dirty="0" smtClean="0">
                <a:solidFill>
                  <a:srgbClr val="000099"/>
                </a:solidFill>
              </a:rPr>
              <a:t> 49 (5) 980–983, </a:t>
            </a:r>
          </a:p>
          <a:p>
            <a:pPr algn="ctr"/>
            <a:r>
              <a:rPr lang="en-US" sz="1600" i="1" dirty="0" smtClean="0">
                <a:solidFill>
                  <a:srgbClr val="000099"/>
                </a:solidFill>
              </a:rPr>
              <a:t>January 25, 2010 (cover story)</a:t>
            </a:r>
          </a:p>
        </p:txBody>
      </p:sp>
      <p:sp>
        <p:nvSpPr>
          <p:cNvPr id="27" name="Rectangle 23"/>
          <p:cNvSpPr>
            <a:spLocks noChangeArrowheads="1"/>
          </p:cNvSpPr>
          <p:nvPr/>
        </p:nvSpPr>
        <p:spPr bwMode="auto">
          <a:xfrm>
            <a:off x="203200" y="5930900"/>
            <a:ext cx="4419600" cy="4445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400" b="1" i="1" dirty="0" smtClean="0"/>
              <a:t>NERSC</a:t>
            </a:r>
            <a:r>
              <a:rPr lang="en-US" sz="1200" b="1" i="1" dirty="0" smtClean="0"/>
              <a:t>:</a:t>
            </a:r>
            <a:r>
              <a:rPr lang="en-US" sz="1200" b="1" dirty="0" smtClean="0">
                <a:solidFill>
                  <a:srgbClr val="000099"/>
                </a:solidFill>
              </a:rPr>
              <a:t>  Accomplished with .ca 45,000 hours on Franklin using ~800 cores per job in 2009.  </a:t>
            </a:r>
          </a:p>
          <a:p>
            <a:pPr marL="114300" indent="-114300" eaLnBrk="0" hangingPunct="0">
              <a:spcBef>
                <a:spcPct val="20000"/>
              </a:spcBef>
            </a:pPr>
            <a:r>
              <a:rPr lang="en-US" sz="1400" b="1" dirty="0">
                <a:solidFill>
                  <a:srgbClr val="000099"/>
                </a:solidFill>
              </a:rPr>
              <a:t>   </a:t>
            </a:r>
          </a:p>
          <a:p>
            <a:pPr marL="114300" indent="-114300" eaLnBrk="0" hangingPunct="0">
              <a:spcBef>
                <a:spcPct val="20000"/>
              </a:spcBef>
            </a:pPr>
            <a:endParaRPr lang="en-US" sz="1400" b="1" dirty="0">
              <a:solidFill>
                <a:srgbClr val="000099"/>
              </a:solidFill>
            </a:endParaRPr>
          </a:p>
          <a:p>
            <a:pPr marL="571500" lvl="1" indent="-114300">
              <a:spcBef>
                <a:spcPct val="50000"/>
              </a:spcBef>
              <a:buFontTx/>
              <a:buChar char="•"/>
            </a:pPr>
            <a:endParaRPr lang="en-US" sz="1400" b="1" dirty="0">
              <a:solidFill>
                <a:srgbClr val="000099"/>
              </a:solidFill>
            </a:endParaRPr>
          </a:p>
        </p:txBody>
      </p:sp>
      <p:sp>
        <p:nvSpPr>
          <p:cNvPr id="25" name="Rectangle 24"/>
          <p:cNvSpPr/>
          <p:nvPr/>
        </p:nvSpPr>
        <p:spPr>
          <a:xfrm>
            <a:off x="2456398" y="6421735"/>
            <a:ext cx="474716" cy="261610"/>
          </a:xfrm>
          <a:prstGeom prst="rect">
            <a:avLst/>
          </a:prstGeom>
        </p:spPr>
        <p:txBody>
          <a:bodyPr wrap="none">
            <a:spAutoFit/>
          </a:bodyPr>
          <a:lstStyle/>
          <a:p>
            <a:pPr marL="114300" indent="-114300" eaLnBrk="0" hangingPunct="0">
              <a:spcBef>
                <a:spcPct val="20000"/>
              </a:spcBef>
            </a:pPr>
            <a:r>
              <a:rPr lang="en-US" sz="1100" b="1" dirty="0" smtClean="0">
                <a:solidFill>
                  <a:srgbClr val="137043"/>
                </a:solidFill>
              </a:rPr>
              <a:t>BES</a:t>
            </a:r>
            <a:endParaRPr lang="en-US" sz="1100" b="1" dirty="0">
              <a:solidFill>
                <a:srgbClr val="137043"/>
              </a:solidFill>
            </a:endParaRPr>
          </a:p>
        </p:txBody>
      </p:sp>
      <p:sp>
        <p:nvSpPr>
          <p:cNvPr id="17" name="Rectangle 16"/>
          <p:cNvSpPr/>
          <p:nvPr/>
        </p:nvSpPr>
        <p:spPr>
          <a:xfrm>
            <a:off x="4991248" y="1346657"/>
            <a:ext cx="3784322" cy="346249"/>
          </a:xfrm>
          <a:prstGeom prst="rect">
            <a:avLst/>
          </a:prstGeom>
        </p:spPr>
        <p:txBody>
          <a:bodyPr wrap="none">
            <a:spAutoFit/>
          </a:bodyPr>
          <a:lstStyle/>
          <a:p>
            <a:pPr algn="ctr">
              <a:lnSpc>
                <a:spcPct val="90000"/>
              </a:lnSpc>
              <a:defRPr/>
            </a:pPr>
            <a:r>
              <a:rPr lang="en-US" sz="1800" b="1" dirty="0" smtClean="0">
                <a:solidFill>
                  <a:srgbClr val="FFFF00"/>
                </a:solidFill>
              </a:rPr>
              <a:t>U. </a:t>
            </a:r>
            <a:r>
              <a:rPr lang="en-US" sz="1800" b="1" dirty="0" err="1" smtClean="0">
                <a:solidFill>
                  <a:srgbClr val="FFFF00"/>
                </a:solidFill>
              </a:rPr>
              <a:t>Landman</a:t>
            </a:r>
            <a:r>
              <a:rPr lang="en-US" sz="1800" b="1" dirty="0" smtClean="0">
                <a:solidFill>
                  <a:srgbClr val="FFFF00"/>
                </a:solidFill>
              </a:rPr>
              <a:t>, R. Barnett (</a:t>
            </a:r>
            <a:r>
              <a:rPr lang="en-US" sz="1800" b="1" dirty="0" err="1" smtClean="0">
                <a:solidFill>
                  <a:srgbClr val="FFFF00"/>
                </a:solidFill>
              </a:rPr>
              <a:t>GaTech</a:t>
            </a:r>
            <a:r>
              <a:rPr lang="en-US" sz="1800" b="1" dirty="0" smtClean="0">
                <a:solidFill>
                  <a:srgbClr val="FFFF00"/>
                </a:solidFill>
              </a:rPr>
              <a:t>)</a:t>
            </a:r>
            <a:endParaRPr lang="en-US" sz="1800" b="1" dirty="0">
              <a:solidFill>
                <a:srgbClr val="FFFF00"/>
              </a:solidFill>
            </a:endParaRPr>
          </a:p>
        </p:txBody>
      </p:sp>
      <p:sp>
        <p:nvSpPr>
          <p:cNvPr id="18" name="Rectangle 17"/>
          <p:cNvSpPr/>
          <p:nvPr/>
        </p:nvSpPr>
        <p:spPr>
          <a:xfrm>
            <a:off x="4711700" y="4213136"/>
            <a:ext cx="4178300" cy="954107"/>
          </a:xfrm>
          <a:prstGeom prst="rect">
            <a:avLst/>
          </a:prstGeom>
        </p:spPr>
        <p:txBody>
          <a:bodyPr wrap="square">
            <a:spAutoFit/>
          </a:bodyPr>
          <a:lstStyle/>
          <a:p>
            <a:pPr algn="ctr"/>
            <a:r>
              <a:rPr lang="en-US" sz="1400" i="1" dirty="0" smtClean="0"/>
              <a:t>Individual steps in a full catalytic cycle for methane (CH</a:t>
            </a:r>
            <a:r>
              <a:rPr lang="en-US" sz="1400" i="1" baseline="-25000" dirty="0" smtClean="0"/>
              <a:t>4</a:t>
            </a:r>
            <a:r>
              <a:rPr lang="en-US" sz="1400" i="1" dirty="0" smtClean="0"/>
              <a:t>) conversion to ethylene (C</a:t>
            </a:r>
            <a:r>
              <a:rPr lang="en-US" sz="1400" i="1" baseline="-25000" dirty="0" smtClean="0"/>
              <a:t>2</a:t>
            </a:r>
            <a:r>
              <a:rPr lang="en-US" sz="1400" i="1" dirty="0" smtClean="0"/>
              <a:t>H</a:t>
            </a:r>
            <a:r>
              <a:rPr lang="en-US" sz="1400" i="1" baseline="-25000" dirty="0" smtClean="0"/>
              <a:t>4</a:t>
            </a:r>
            <a:r>
              <a:rPr lang="en-US" sz="1400" i="1" dirty="0" smtClean="0"/>
              <a:t>) on gold atoms discovered using first-principles theoretical studies on Franklin at NERSC</a:t>
            </a:r>
            <a:endParaRPr lang="en-US" sz="1400" i="1" dirty="0"/>
          </a:p>
        </p:txBody>
      </p:sp>
      <p:pic>
        <p:nvPicPr>
          <p:cNvPr id="16" name="Picture 15"/>
          <p:cNvPicPr>
            <a:picLocks noChangeAspect="1"/>
          </p:cNvPicPr>
          <p:nvPr/>
        </p:nvPicPr>
        <p:blipFill>
          <a:blip r:embed="rId3"/>
          <a:stretch>
            <a:fillRect/>
          </a:stretch>
        </p:blipFill>
        <p:spPr>
          <a:xfrm>
            <a:off x="7270787" y="2040998"/>
            <a:ext cx="1530313" cy="2028181"/>
          </a:xfrm>
          <a:prstGeom prst="rect">
            <a:avLst/>
          </a:prstGeom>
          <a:effectLst>
            <a:outerShdw blurRad="63500" dist="88900" dir="2700000" algn="tl" rotWithShape="0">
              <a:srgbClr val="000000">
                <a:alpha val="43000"/>
              </a:srgbClr>
            </a:outerShdw>
          </a:effectLst>
        </p:spPr>
      </p:pic>
      <p:pic>
        <p:nvPicPr>
          <p:cNvPr id="19" name="Picture 18"/>
          <p:cNvPicPr>
            <a:picLocks noChangeAspect="1"/>
          </p:cNvPicPr>
          <p:nvPr/>
        </p:nvPicPr>
        <p:blipFill>
          <a:blip r:embed="rId4"/>
          <a:srcRect r="4500"/>
          <a:stretch>
            <a:fillRect/>
          </a:stretch>
        </p:blipFill>
        <p:spPr>
          <a:xfrm>
            <a:off x="4940300" y="2061322"/>
            <a:ext cx="2209800" cy="1989977"/>
          </a:xfrm>
          <a:prstGeom prst="rect">
            <a:avLst/>
          </a:prstGeom>
          <a:effectLst>
            <a:outerShdw blurRad="63500" dist="889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dirty="0" smtClean="0">
                <a:ea typeface="ＭＳ Ｐゴシック" charset="-128"/>
                <a:cs typeface="ＭＳ Ｐゴシック" charset="-128"/>
              </a:rPr>
              <a:t>Ultra Low-Power Computing?</a:t>
            </a:r>
          </a:p>
        </p:txBody>
      </p:sp>
      <p:sp>
        <p:nvSpPr>
          <p:cNvPr id="19" name="Rectangle 18"/>
          <p:cNvSpPr/>
          <p:nvPr/>
        </p:nvSpPr>
        <p:spPr>
          <a:xfrm>
            <a:off x="4876800" y="1219200"/>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r>
              <a:rPr lang="en-US" sz="2000" b="1" dirty="0" smtClean="0">
                <a:solidFill>
                  <a:srgbClr val="FFFF00"/>
                </a:solidFill>
                <a:ea typeface="ＭＳ Ｐゴシック" charset="-128"/>
                <a:cs typeface="ＭＳ Ｐゴシック" charset="-128"/>
              </a:rPr>
              <a:t>Y. Yoon, S. </a:t>
            </a:r>
            <a:r>
              <a:rPr lang="en-US" sz="2000" b="1" dirty="0" err="1" smtClean="0">
                <a:solidFill>
                  <a:srgbClr val="FFFF00"/>
                </a:solidFill>
                <a:ea typeface="ＭＳ Ｐゴシック" charset="-128"/>
                <a:cs typeface="ＭＳ Ｐゴシック" charset="-128"/>
              </a:rPr>
              <a:t>Salahuddin</a:t>
            </a:r>
            <a:r>
              <a:rPr lang="en-US" sz="2000" b="1" dirty="0" smtClean="0">
                <a:solidFill>
                  <a:srgbClr val="FFFF00"/>
                </a:solidFill>
                <a:ea typeface="ＭＳ Ｐゴシック" charset="-128"/>
                <a:cs typeface="ＭＳ Ｐゴシック" charset="-128"/>
              </a:rPr>
              <a:t> (UCB)</a:t>
            </a:r>
            <a:endParaRPr lang="en-US" sz="2000" b="1" dirty="0">
              <a:solidFill>
                <a:srgbClr val="FFFF00"/>
              </a:solidFill>
              <a:ea typeface="ＭＳ Ｐゴシック" charset="-128"/>
              <a:cs typeface="ＭＳ Ｐゴシック" charset="-128"/>
            </a:endParaRPr>
          </a:p>
        </p:txBody>
      </p:sp>
      <p:sp>
        <p:nvSpPr>
          <p:cNvPr id="74758" name="Rectangle 3"/>
          <p:cNvSpPr txBox="1">
            <a:spLocks noChangeArrowheads="1"/>
          </p:cNvSpPr>
          <p:nvPr/>
        </p:nvSpPr>
        <p:spPr bwMode="auto">
          <a:xfrm>
            <a:off x="152400" y="1143000"/>
            <a:ext cx="4419600" cy="571500"/>
          </a:xfrm>
          <a:prstGeom prst="rect">
            <a:avLst/>
          </a:prstGeom>
          <a:solidFill>
            <a:srgbClr val="FFFAE2"/>
          </a:solidFill>
          <a:ln w="9525">
            <a:noFill/>
            <a:miter lim="800000"/>
            <a:headEnd/>
            <a:tailEnd/>
          </a:ln>
        </p:spPr>
        <p:txBody>
          <a:bodyPr>
            <a:prstTxWarp prst="textNoShape">
              <a:avLst/>
            </a:prstTxWarp>
          </a:bodyPr>
          <a:lstStyle/>
          <a:p>
            <a:pPr eaLnBrk="0" hangingPunct="0"/>
            <a:r>
              <a:rPr lang="en-US" sz="1600" b="1" i="1" dirty="0" smtClean="0"/>
              <a:t>Objective</a:t>
            </a:r>
            <a:r>
              <a:rPr lang="en-US" sz="1600" b="1" dirty="0" smtClean="0"/>
              <a:t>:</a:t>
            </a:r>
            <a:r>
              <a:rPr lang="en-US" sz="1600" b="1" dirty="0" smtClean="0">
                <a:solidFill>
                  <a:srgbClr val="000099"/>
                </a:solidFill>
              </a:rPr>
              <a:t> Simulate factors that affect </a:t>
            </a:r>
            <a:r>
              <a:rPr lang="en-US" sz="1600" b="1" dirty="0" err="1" smtClean="0">
                <a:solidFill>
                  <a:srgbClr val="000099"/>
                </a:solidFill>
              </a:rPr>
              <a:t>nanoscale</a:t>
            </a:r>
            <a:r>
              <a:rPr lang="en-US" sz="1600" b="1" dirty="0" smtClean="0">
                <a:solidFill>
                  <a:srgbClr val="000099"/>
                </a:solidFill>
              </a:rPr>
              <a:t> quantum transport. </a:t>
            </a:r>
            <a:endParaRPr lang="en-US" sz="1600" b="1" dirty="0">
              <a:solidFill>
                <a:srgbClr val="000099"/>
              </a:solidFill>
            </a:endParaRPr>
          </a:p>
        </p:txBody>
      </p:sp>
      <p:sp>
        <p:nvSpPr>
          <p:cNvPr id="74759" name="Rectangle 23"/>
          <p:cNvSpPr>
            <a:spLocks noChangeArrowheads="1"/>
          </p:cNvSpPr>
          <p:nvPr/>
        </p:nvSpPr>
        <p:spPr bwMode="auto">
          <a:xfrm>
            <a:off x="177800" y="2984500"/>
            <a:ext cx="4394200" cy="19304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600" b="1" i="1" dirty="0"/>
              <a:t>Accomplishments</a:t>
            </a:r>
            <a:r>
              <a:rPr lang="en-US" sz="1400" b="1" i="1" dirty="0"/>
              <a:t>:</a:t>
            </a:r>
            <a:r>
              <a:rPr lang="en-US" sz="1600" b="1" dirty="0">
                <a:solidFill>
                  <a:srgbClr val="000099"/>
                </a:solidFill>
              </a:rPr>
              <a:t> </a:t>
            </a:r>
            <a:r>
              <a:rPr lang="en-US" sz="1600" b="1" dirty="0" smtClean="0">
                <a:solidFill>
                  <a:srgbClr val="000099"/>
                </a:solidFill>
              </a:rPr>
              <a:t> Simulations showed that the interface between a </a:t>
            </a:r>
            <a:r>
              <a:rPr lang="en-US" sz="1600" b="1" dirty="0" err="1" smtClean="0">
                <a:solidFill>
                  <a:srgbClr val="000099"/>
                </a:solidFill>
              </a:rPr>
              <a:t>graphene</a:t>
            </a:r>
            <a:r>
              <a:rPr lang="en-US" sz="1600" b="1" dirty="0" smtClean="0">
                <a:solidFill>
                  <a:srgbClr val="000099"/>
                </a:solidFill>
              </a:rPr>
              <a:t> </a:t>
            </a:r>
            <a:r>
              <a:rPr lang="en-US" sz="1600" b="1" dirty="0" err="1" smtClean="0">
                <a:solidFill>
                  <a:srgbClr val="000099"/>
                </a:solidFill>
              </a:rPr>
              <a:t>nanoribbon</a:t>
            </a:r>
            <a:r>
              <a:rPr lang="en-US" sz="1600" b="1" dirty="0" smtClean="0">
                <a:solidFill>
                  <a:srgbClr val="000099"/>
                </a:solidFill>
              </a:rPr>
              <a:t> and a carbon </a:t>
            </a:r>
            <a:r>
              <a:rPr lang="en-US" sz="1600" b="1" dirty="0" err="1" smtClean="0">
                <a:solidFill>
                  <a:srgbClr val="000099"/>
                </a:solidFill>
              </a:rPr>
              <a:t>nanotube</a:t>
            </a:r>
            <a:r>
              <a:rPr lang="en-US" sz="1600" b="1" dirty="0" smtClean="0">
                <a:solidFill>
                  <a:srgbClr val="000099"/>
                </a:solidFill>
              </a:rPr>
              <a:t> results in a unique transistor structure.</a:t>
            </a:r>
          </a:p>
          <a:p>
            <a:pPr marL="114300" indent="-114300" eaLnBrk="0" hangingPunct="0">
              <a:spcBef>
                <a:spcPct val="20000"/>
              </a:spcBef>
              <a:buFont typeface="Arial"/>
              <a:buChar char="•"/>
            </a:pPr>
            <a:r>
              <a:rPr lang="en-US" sz="1600" b="1" dirty="0" smtClean="0">
                <a:solidFill>
                  <a:srgbClr val="000099"/>
                </a:solidFill>
              </a:rPr>
              <a:t>The device acts like a tunneling transistor at low voltages but allows a large “on” current at high voltages.</a:t>
            </a:r>
          </a:p>
        </p:txBody>
      </p:sp>
      <p:sp>
        <p:nvSpPr>
          <p:cNvPr id="74761" name="Rectangle 3"/>
          <p:cNvSpPr txBox="1">
            <a:spLocks noChangeArrowheads="1"/>
          </p:cNvSpPr>
          <p:nvPr/>
        </p:nvSpPr>
        <p:spPr bwMode="auto">
          <a:xfrm>
            <a:off x="139700" y="1778000"/>
            <a:ext cx="4432300" cy="1130300"/>
          </a:xfrm>
          <a:prstGeom prst="rect">
            <a:avLst/>
          </a:prstGeom>
          <a:solidFill>
            <a:srgbClr val="FFFAE2"/>
          </a:solidFill>
          <a:ln w="9525">
            <a:noFill/>
            <a:miter lim="800000"/>
            <a:headEnd/>
            <a:tailEnd/>
          </a:ln>
        </p:spPr>
        <p:txBody>
          <a:bodyPr>
            <a:prstTxWarp prst="textNoShape">
              <a:avLst/>
            </a:prstTxWarp>
          </a:bodyPr>
          <a:lstStyle/>
          <a:p>
            <a:pPr eaLnBrk="0" hangingPunct="0">
              <a:spcBef>
                <a:spcPct val="20000"/>
              </a:spcBef>
            </a:pPr>
            <a:r>
              <a:rPr lang="en-US" sz="1600" b="1" i="1" dirty="0" smtClean="0"/>
              <a:t>Implications</a:t>
            </a:r>
            <a:r>
              <a:rPr lang="en-US" sz="1600" b="1" dirty="0" smtClean="0"/>
              <a:t>: </a:t>
            </a:r>
            <a:r>
              <a:rPr lang="en-US" sz="1600" b="1" dirty="0" smtClean="0">
                <a:solidFill>
                  <a:srgbClr val="000099"/>
                </a:solidFill>
              </a:rPr>
              <a:t>May lead to discovery of nano-devices that can act as transistors, maintaining fast switching speeds but drastically reducing voltage requirements.</a:t>
            </a:r>
          </a:p>
        </p:txBody>
      </p:sp>
      <p:sp>
        <p:nvSpPr>
          <p:cNvPr id="74763" name="Rectangle 22"/>
          <p:cNvSpPr>
            <a:spLocks noChangeArrowheads="1"/>
          </p:cNvSpPr>
          <p:nvPr/>
        </p:nvSpPr>
        <p:spPr bwMode="auto">
          <a:xfrm>
            <a:off x="6540500" y="5507279"/>
            <a:ext cx="2108200" cy="677621"/>
          </a:xfrm>
          <a:prstGeom prst="rect">
            <a:avLst/>
          </a:prstGeom>
          <a:solidFill>
            <a:schemeClr val="bg1"/>
          </a:solidFill>
          <a:ln w="9525">
            <a:noFill/>
            <a:miter lim="800000"/>
            <a:headEnd/>
            <a:tailEnd/>
          </a:ln>
        </p:spPr>
        <p:txBody>
          <a:bodyPr wrap="square">
            <a:prstTxWarp prst="textNoShape">
              <a:avLst/>
            </a:prstTxWarp>
            <a:spAutoFit/>
          </a:bodyPr>
          <a:lstStyle/>
          <a:p>
            <a:pPr algn="ctr">
              <a:lnSpc>
                <a:spcPct val="90000"/>
              </a:lnSpc>
            </a:pPr>
            <a:r>
              <a:rPr lang="en-US" sz="1400" i="1" dirty="0" smtClean="0">
                <a:solidFill>
                  <a:srgbClr val="000099"/>
                </a:solidFill>
              </a:rPr>
              <a:t>Appl. Phys. </a:t>
            </a:r>
            <a:r>
              <a:rPr lang="en-US" sz="1400" i="1" dirty="0" err="1" smtClean="0">
                <a:solidFill>
                  <a:srgbClr val="000099"/>
                </a:solidFill>
              </a:rPr>
              <a:t>Lett</a:t>
            </a:r>
            <a:r>
              <a:rPr lang="en-US" sz="1400" i="1" dirty="0" smtClean="0">
                <a:solidFill>
                  <a:srgbClr val="000099"/>
                </a:solidFill>
              </a:rPr>
              <a:t>. 97</a:t>
            </a:r>
            <a:r>
              <a:rPr lang="en-US" sz="1400" i="1" dirty="0" smtClean="0">
                <a:solidFill>
                  <a:srgbClr val="000099"/>
                </a:solidFill>
              </a:rPr>
              <a:t>,</a:t>
            </a:r>
            <a:r>
              <a:rPr lang="en-US" sz="1400" i="1" dirty="0" smtClean="0">
                <a:solidFill>
                  <a:srgbClr val="000099"/>
                </a:solidFill>
              </a:rPr>
              <a:t> July 19,2010, </a:t>
            </a:r>
            <a:r>
              <a:rPr lang="en-US" sz="1400" i="1" dirty="0" smtClean="0">
                <a:solidFill>
                  <a:srgbClr val="000099"/>
                </a:solidFill>
              </a:rPr>
              <a:t>033102</a:t>
            </a:r>
          </a:p>
          <a:p>
            <a:pPr algn="ctr">
              <a:lnSpc>
                <a:spcPct val="90000"/>
              </a:lnSpc>
            </a:pPr>
            <a:r>
              <a:rPr lang="en-US" sz="1400" i="1" dirty="0" smtClean="0">
                <a:solidFill>
                  <a:srgbClr val="000099"/>
                </a:solidFill>
              </a:rPr>
              <a:t> (cover story)</a:t>
            </a:r>
          </a:p>
        </p:txBody>
      </p:sp>
      <p:sp>
        <p:nvSpPr>
          <p:cNvPr id="14" name="Rectangle 23"/>
          <p:cNvSpPr>
            <a:spLocks noChangeArrowheads="1"/>
          </p:cNvSpPr>
          <p:nvPr/>
        </p:nvSpPr>
        <p:spPr bwMode="auto">
          <a:xfrm>
            <a:off x="215900" y="4978400"/>
            <a:ext cx="4356100" cy="11684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buFont typeface="Arial"/>
              <a:buChar char="•"/>
            </a:pPr>
            <a:r>
              <a:rPr lang="en-US" sz="1600" b="1" i="1" dirty="0" smtClean="0"/>
              <a:t>NERSC</a:t>
            </a:r>
            <a:r>
              <a:rPr lang="en-US" sz="1400" b="1" i="1" dirty="0" smtClean="0"/>
              <a:t>:</a:t>
            </a:r>
            <a:r>
              <a:rPr lang="en-US" sz="1600" b="1" dirty="0" smtClean="0">
                <a:solidFill>
                  <a:srgbClr val="000099"/>
                </a:solidFill>
              </a:rPr>
              <a:t>  </a:t>
            </a:r>
            <a:r>
              <a:rPr lang="en-US" sz="1400" b="1" dirty="0" smtClean="0">
                <a:solidFill>
                  <a:srgbClr val="000099"/>
                </a:solidFill>
              </a:rPr>
              <a:t>Work done mostly on Jacquard using a small allocation (15k hours) in 2009.  NISE award in 2010 is enabling a custom electronic transport code to scale to 8,000+ cores along with application to new areas.</a:t>
            </a:r>
          </a:p>
        </p:txBody>
      </p:sp>
      <p:pic>
        <p:nvPicPr>
          <p:cNvPr id="13" name="Picture 12"/>
          <p:cNvPicPr>
            <a:picLocks noChangeAspect="1"/>
          </p:cNvPicPr>
          <p:nvPr/>
        </p:nvPicPr>
        <p:blipFill>
          <a:blip r:embed="rId3"/>
          <a:stretch>
            <a:fillRect/>
          </a:stretch>
        </p:blipFill>
        <p:spPr>
          <a:xfrm>
            <a:off x="4889500" y="2012951"/>
            <a:ext cx="2980044" cy="1466849"/>
          </a:xfrm>
          <a:prstGeom prst="rect">
            <a:avLst/>
          </a:prstGeom>
          <a:effectLst>
            <a:outerShdw blurRad="60325" dist="76200" dir="2700000" algn="tl" rotWithShape="0">
              <a:srgbClr val="000000">
                <a:alpha val="43000"/>
              </a:srgbClr>
            </a:outerShdw>
          </a:effectLst>
        </p:spPr>
      </p:pic>
      <p:sp>
        <p:nvSpPr>
          <p:cNvPr id="74768" name="Rectangle 11"/>
          <p:cNvSpPr>
            <a:spLocks noChangeArrowheads="1"/>
          </p:cNvSpPr>
          <p:nvPr/>
        </p:nvSpPr>
        <p:spPr bwMode="auto">
          <a:xfrm>
            <a:off x="6921500" y="2548235"/>
            <a:ext cx="1930400" cy="1015663"/>
          </a:xfrm>
          <a:prstGeom prst="rect">
            <a:avLst/>
          </a:prstGeom>
          <a:solidFill>
            <a:schemeClr val="bg1"/>
          </a:solidFill>
          <a:ln w="9525">
            <a:noFill/>
            <a:miter lim="800000"/>
            <a:headEnd/>
            <a:tailEnd/>
          </a:ln>
          <a:effectLst>
            <a:outerShdw blurRad="60325" dist="76200" dir="2700000" algn="tl" rotWithShape="0">
              <a:srgbClr val="000000">
                <a:alpha val="43000"/>
              </a:srgbClr>
            </a:outerShdw>
          </a:effectLst>
        </p:spPr>
        <p:txBody>
          <a:bodyPr wrap="square">
            <a:prstTxWarp prst="textNoShape">
              <a:avLst/>
            </a:prstTxWarp>
            <a:spAutoFit/>
          </a:bodyPr>
          <a:lstStyle/>
          <a:p>
            <a:pPr algn="ctr"/>
            <a:r>
              <a:rPr lang="en-US" sz="1200" i="1" dirty="0" smtClean="0"/>
              <a:t>The unique carbon-based transistor junction created by joining a </a:t>
            </a:r>
            <a:r>
              <a:rPr lang="en-US" sz="1200" i="1" dirty="0" err="1" smtClean="0"/>
              <a:t>nanoribbon</a:t>
            </a:r>
            <a:r>
              <a:rPr lang="en-US" sz="1200" i="1" dirty="0" smtClean="0"/>
              <a:t> (blue) with a </a:t>
            </a:r>
            <a:r>
              <a:rPr lang="en-US" sz="1200" i="1" dirty="0" err="1" smtClean="0"/>
              <a:t>nanotube</a:t>
            </a:r>
            <a:r>
              <a:rPr lang="en-US" sz="1200" i="1" dirty="0" smtClean="0"/>
              <a:t> (purple).</a:t>
            </a:r>
            <a:endParaRPr lang="en-US" sz="1200" i="1" dirty="0"/>
          </a:p>
        </p:txBody>
      </p:sp>
      <p:pic>
        <p:nvPicPr>
          <p:cNvPr id="18" name="Picture 17"/>
          <p:cNvPicPr>
            <a:picLocks noChangeAspect="1"/>
          </p:cNvPicPr>
          <p:nvPr/>
        </p:nvPicPr>
        <p:blipFill>
          <a:blip r:embed="rId4"/>
          <a:stretch>
            <a:fillRect/>
          </a:stretch>
        </p:blipFill>
        <p:spPr>
          <a:xfrm>
            <a:off x="6935470" y="3718867"/>
            <a:ext cx="1948932" cy="1328420"/>
          </a:xfrm>
          <a:prstGeom prst="rect">
            <a:avLst/>
          </a:prstGeom>
          <a:effectLst>
            <a:outerShdw blurRad="60325" dist="76200" dir="2700000" algn="tl" rotWithShape="0">
              <a:srgbClr val="000000">
                <a:alpha val="43000"/>
              </a:srgbClr>
            </a:outerShdw>
          </a:effectLst>
        </p:spPr>
      </p:pic>
      <p:sp>
        <p:nvSpPr>
          <p:cNvPr id="20" name="Rectangle 11"/>
          <p:cNvSpPr>
            <a:spLocks noChangeArrowheads="1"/>
          </p:cNvSpPr>
          <p:nvPr/>
        </p:nvSpPr>
        <p:spPr bwMode="auto">
          <a:xfrm>
            <a:off x="4876800" y="3782913"/>
            <a:ext cx="1930400" cy="1200329"/>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200" i="1" dirty="0" smtClean="0"/>
              <a:t>Simulation results showing that electric current (purple line) increases by 4 orders of magnitude with a change in voltage of only 100 mV.</a:t>
            </a:r>
            <a:endParaRPr lang="en-US" sz="1200" i="1" dirty="0"/>
          </a:p>
        </p:txBody>
      </p:sp>
      <p:pic>
        <p:nvPicPr>
          <p:cNvPr id="16" name="Picture 15"/>
          <p:cNvPicPr>
            <a:picLocks noChangeAspect="1"/>
          </p:cNvPicPr>
          <p:nvPr/>
        </p:nvPicPr>
        <p:blipFill>
          <a:blip r:embed="rId5"/>
          <a:stretch>
            <a:fillRect/>
          </a:stretch>
        </p:blipFill>
        <p:spPr>
          <a:xfrm>
            <a:off x="5090391" y="5054600"/>
            <a:ext cx="1118754" cy="1447800"/>
          </a:xfrm>
          <a:prstGeom prst="rect">
            <a:avLst/>
          </a:prstGeom>
          <a:effectLst>
            <a:outerShdw blurRad="63500" dist="889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dirty="0" smtClean="0">
                <a:ea typeface="ＭＳ Ｐゴシック" charset="-128"/>
                <a:cs typeface="ＭＳ Ｐゴシック" charset="-128"/>
              </a:rPr>
              <a:t>Designing Fuel Cell Membranes</a:t>
            </a:r>
          </a:p>
        </p:txBody>
      </p:sp>
      <p:sp>
        <p:nvSpPr>
          <p:cNvPr id="19" name="Rectangle 18"/>
          <p:cNvSpPr/>
          <p:nvPr/>
        </p:nvSpPr>
        <p:spPr>
          <a:xfrm>
            <a:off x="4876800" y="1219200"/>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r>
              <a:rPr lang="en-US" sz="2000" b="1" dirty="0" smtClean="0">
                <a:solidFill>
                  <a:srgbClr val="FFFF00"/>
                </a:solidFill>
                <a:ea typeface="ＭＳ Ｐゴシック" charset="-128"/>
                <a:cs typeface="ＭＳ Ｐゴシック" charset="-128"/>
              </a:rPr>
              <a:t>R. </a:t>
            </a:r>
            <a:r>
              <a:rPr lang="en-US" sz="2000" b="1" dirty="0" err="1" smtClean="0">
                <a:solidFill>
                  <a:srgbClr val="FFFF00"/>
                </a:solidFill>
                <a:ea typeface="ＭＳ Ｐゴシック" charset="-128"/>
                <a:cs typeface="ＭＳ Ｐゴシック" charset="-128"/>
              </a:rPr>
              <a:t>Davanathan</a:t>
            </a:r>
            <a:r>
              <a:rPr lang="en-US" sz="2000" b="1" dirty="0" smtClean="0">
                <a:solidFill>
                  <a:srgbClr val="FFFF00"/>
                </a:solidFill>
                <a:ea typeface="ＭＳ Ｐゴシック" charset="-128"/>
                <a:cs typeface="ＭＳ Ｐゴシック" charset="-128"/>
              </a:rPr>
              <a:t>, M. Dupuis, et al. (PNNL)</a:t>
            </a:r>
            <a:endParaRPr lang="en-US" sz="2000" b="1" dirty="0">
              <a:solidFill>
                <a:srgbClr val="FFFF00"/>
              </a:solidFill>
              <a:ea typeface="ＭＳ Ｐゴシック" charset="-128"/>
              <a:cs typeface="ＭＳ Ｐゴシック" charset="-128"/>
            </a:endParaRPr>
          </a:p>
        </p:txBody>
      </p:sp>
      <p:sp>
        <p:nvSpPr>
          <p:cNvPr id="74758" name="Rectangle 3"/>
          <p:cNvSpPr txBox="1">
            <a:spLocks noChangeArrowheads="1"/>
          </p:cNvSpPr>
          <p:nvPr/>
        </p:nvSpPr>
        <p:spPr bwMode="auto">
          <a:xfrm>
            <a:off x="152400" y="1143000"/>
            <a:ext cx="4419600" cy="736600"/>
          </a:xfrm>
          <a:prstGeom prst="rect">
            <a:avLst/>
          </a:prstGeom>
          <a:solidFill>
            <a:srgbClr val="FFFAE2"/>
          </a:solidFill>
          <a:ln w="9525">
            <a:noFill/>
            <a:miter lim="800000"/>
            <a:headEnd/>
            <a:tailEnd/>
          </a:ln>
        </p:spPr>
        <p:txBody>
          <a:bodyPr>
            <a:prstTxWarp prst="textNoShape">
              <a:avLst/>
            </a:prstTxWarp>
          </a:bodyPr>
          <a:lstStyle/>
          <a:p>
            <a:pPr eaLnBrk="0" hangingPunct="0"/>
            <a:r>
              <a:rPr lang="en-US" sz="1600" b="1" i="1" dirty="0" smtClean="0"/>
              <a:t>Objective</a:t>
            </a:r>
            <a:r>
              <a:rPr lang="en-US" sz="1600" b="1" dirty="0" smtClean="0"/>
              <a:t>:</a:t>
            </a:r>
            <a:r>
              <a:rPr lang="en-US" sz="1600" b="1" dirty="0" smtClean="0">
                <a:solidFill>
                  <a:srgbClr val="000099"/>
                </a:solidFill>
              </a:rPr>
              <a:t> Fundamental understanding of proton transport to enable rational design of fuel cell membranes.</a:t>
            </a:r>
            <a:endParaRPr lang="en-US" sz="1600" b="1" dirty="0">
              <a:solidFill>
                <a:srgbClr val="000099"/>
              </a:solidFill>
            </a:endParaRPr>
          </a:p>
        </p:txBody>
      </p:sp>
      <p:sp>
        <p:nvSpPr>
          <p:cNvPr id="74759" name="Rectangle 23"/>
          <p:cNvSpPr>
            <a:spLocks noChangeArrowheads="1"/>
          </p:cNvSpPr>
          <p:nvPr/>
        </p:nvSpPr>
        <p:spPr bwMode="auto">
          <a:xfrm>
            <a:off x="177800" y="3314700"/>
            <a:ext cx="4394200" cy="29083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600" b="1" i="1" dirty="0"/>
              <a:t>Accomplishments</a:t>
            </a:r>
            <a:r>
              <a:rPr lang="en-US" sz="1400" b="1" i="1" dirty="0"/>
              <a:t>:</a:t>
            </a:r>
            <a:r>
              <a:rPr lang="en-US" sz="1600" b="1" dirty="0">
                <a:solidFill>
                  <a:srgbClr val="000099"/>
                </a:solidFill>
              </a:rPr>
              <a:t> </a:t>
            </a:r>
            <a:r>
              <a:rPr lang="en-US" sz="1600" b="1" dirty="0" smtClean="0">
                <a:solidFill>
                  <a:srgbClr val="000099"/>
                </a:solidFill>
              </a:rPr>
              <a:t> Performed classical and quantum simulations of the common membrane “</a:t>
            </a:r>
            <a:r>
              <a:rPr lang="en-US" sz="1600" b="1" dirty="0" err="1" smtClean="0">
                <a:solidFill>
                  <a:srgbClr val="000099"/>
                </a:solidFill>
              </a:rPr>
              <a:t>Nafion</a:t>
            </a:r>
            <a:r>
              <a:rPr lang="en-US" sz="1600" b="1" dirty="0" smtClean="0">
                <a:solidFill>
                  <a:srgbClr val="000099"/>
                </a:solidFill>
              </a:rPr>
              <a:t>” as a function of hydration level.</a:t>
            </a:r>
          </a:p>
          <a:p>
            <a:pPr marL="114300" indent="-114300" eaLnBrk="0" hangingPunct="0">
              <a:spcBef>
                <a:spcPct val="20000"/>
              </a:spcBef>
              <a:buFont typeface="Arial"/>
              <a:buChar char="•"/>
            </a:pPr>
            <a:r>
              <a:rPr lang="en-US" sz="1600" b="1" dirty="0" smtClean="0">
                <a:solidFill>
                  <a:srgbClr val="000099"/>
                </a:solidFill>
              </a:rPr>
              <a:t>Showed how water percolation affects proton hopping across the membrane and quantified hydration level to achieve it.</a:t>
            </a:r>
          </a:p>
          <a:p>
            <a:pPr marL="114300" indent="-114300" eaLnBrk="0" hangingPunct="0">
              <a:spcBef>
                <a:spcPct val="20000"/>
              </a:spcBef>
              <a:buFont typeface="Arial"/>
              <a:buChar char="•"/>
            </a:pPr>
            <a:r>
              <a:rPr lang="en-US" sz="1600" b="1" dirty="0" smtClean="0">
                <a:solidFill>
                  <a:srgbClr val="000099"/>
                </a:solidFill>
              </a:rPr>
              <a:t>Results could lead to design of future polymer membrane materials that have lower uptake of water and yet offer faster proton transfer and transport.</a:t>
            </a:r>
          </a:p>
        </p:txBody>
      </p:sp>
      <p:sp>
        <p:nvSpPr>
          <p:cNvPr id="74761" name="Rectangle 3"/>
          <p:cNvSpPr txBox="1">
            <a:spLocks noChangeArrowheads="1"/>
          </p:cNvSpPr>
          <p:nvPr/>
        </p:nvSpPr>
        <p:spPr bwMode="auto">
          <a:xfrm>
            <a:off x="139700" y="1955800"/>
            <a:ext cx="4432300" cy="1280160"/>
          </a:xfrm>
          <a:prstGeom prst="rect">
            <a:avLst/>
          </a:prstGeom>
          <a:solidFill>
            <a:srgbClr val="FFFAE2"/>
          </a:solidFill>
          <a:ln w="9525">
            <a:noFill/>
            <a:miter lim="800000"/>
            <a:headEnd/>
            <a:tailEnd/>
          </a:ln>
        </p:spPr>
        <p:txBody>
          <a:bodyPr>
            <a:prstTxWarp prst="textNoShape">
              <a:avLst/>
            </a:prstTxWarp>
          </a:bodyPr>
          <a:lstStyle/>
          <a:p>
            <a:pPr eaLnBrk="0" hangingPunct="0">
              <a:spcBef>
                <a:spcPct val="20000"/>
              </a:spcBef>
            </a:pPr>
            <a:r>
              <a:rPr lang="en-US" sz="1600" b="1" i="1" dirty="0" smtClean="0"/>
              <a:t>Implications</a:t>
            </a:r>
            <a:r>
              <a:rPr lang="en-US" sz="1600" b="1" dirty="0" smtClean="0"/>
              <a:t>: </a:t>
            </a:r>
            <a:r>
              <a:rPr lang="en-US" sz="1600" b="1" dirty="0" smtClean="0">
                <a:solidFill>
                  <a:srgbClr val="000099"/>
                </a:solidFill>
              </a:rPr>
              <a:t>Membranes are key fuel cell components: they conduct charge while separating the fuel cell reactants.  But no existing membrane exhibits all properties necessary for widespread use.</a:t>
            </a:r>
          </a:p>
        </p:txBody>
      </p:sp>
      <p:sp>
        <p:nvSpPr>
          <p:cNvPr id="74763" name="Rectangle 22"/>
          <p:cNvSpPr>
            <a:spLocks noChangeArrowheads="1"/>
          </p:cNvSpPr>
          <p:nvPr/>
        </p:nvSpPr>
        <p:spPr bwMode="auto">
          <a:xfrm>
            <a:off x="6781800" y="4976419"/>
            <a:ext cx="2108200" cy="871521"/>
          </a:xfrm>
          <a:prstGeom prst="rect">
            <a:avLst/>
          </a:prstGeom>
          <a:solidFill>
            <a:schemeClr val="bg1"/>
          </a:solidFill>
          <a:ln w="9525">
            <a:noFill/>
            <a:miter lim="800000"/>
            <a:headEnd/>
            <a:tailEnd/>
          </a:ln>
        </p:spPr>
        <p:txBody>
          <a:bodyPr wrap="square">
            <a:prstTxWarp prst="textNoShape">
              <a:avLst/>
            </a:prstTxWarp>
            <a:spAutoFit/>
          </a:bodyPr>
          <a:lstStyle/>
          <a:p>
            <a:pPr algn="ctr">
              <a:lnSpc>
                <a:spcPct val="90000"/>
              </a:lnSpc>
            </a:pPr>
            <a:r>
              <a:rPr lang="en-US" sz="1400" i="1" dirty="0" smtClean="0">
                <a:solidFill>
                  <a:srgbClr val="000099"/>
                </a:solidFill>
              </a:rPr>
              <a:t>J. Phys. Chem. B, 114, 13681–13690, November 4, 2010  (cover story)</a:t>
            </a:r>
          </a:p>
        </p:txBody>
      </p:sp>
      <p:sp>
        <p:nvSpPr>
          <p:cNvPr id="74768" name="Rectangle 11"/>
          <p:cNvSpPr>
            <a:spLocks noChangeArrowheads="1"/>
          </p:cNvSpPr>
          <p:nvPr/>
        </p:nvSpPr>
        <p:spPr bwMode="auto">
          <a:xfrm>
            <a:off x="7670801" y="2009140"/>
            <a:ext cx="1168400" cy="1938992"/>
          </a:xfrm>
          <a:prstGeom prst="rect">
            <a:avLst/>
          </a:prstGeom>
          <a:solidFill>
            <a:schemeClr val="bg1"/>
          </a:solidFill>
          <a:ln w="9525">
            <a:noFill/>
            <a:miter lim="800000"/>
            <a:headEnd/>
            <a:tailEnd/>
          </a:ln>
          <a:effectLst>
            <a:outerShdw blurRad="60325" dist="76200" dir="2700000" algn="tl" rotWithShape="0">
              <a:srgbClr val="000000">
                <a:alpha val="43000"/>
              </a:srgbClr>
            </a:outerShdw>
          </a:effectLst>
        </p:spPr>
        <p:txBody>
          <a:bodyPr wrap="square">
            <a:prstTxWarp prst="textNoShape">
              <a:avLst/>
            </a:prstTxWarp>
            <a:spAutoFit/>
          </a:bodyPr>
          <a:lstStyle/>
          <a:p>
            <a:pPr algn="ctr"/>
            <a:r>
              <a:rPr lang="en-US" sz="1200" i="1" dirty="0" smtClean="0"/>
              <a:t>A portion of the membrane simulated, showing water, </a:t>
            </a:r>
            <a:r>
              <a:rPr lang="en-US" sz="1200" i="1" dirty="0" err="1" smtClean="0"/>
              <a:t>hydronium</a:t>
            </a:r>
            <a:r>
              <a:rPr lang="en-US" sz="1200" i="1" dirty="0" smtClean="0"/>
              <a:t> ion, and different parts of the </a:t>
            </a:r>
            <a:r>
              <a:rPr lang="en-US" sz="1200" i="1" dirty="0" err="1" smtClean="0"/>
              <a:t>Nafion</a:t>
            </a:r>
            <a:r>
              <a:rPr lang="en-US" sz="1200" i="1" dirty="0" smtClean="0"/>
              <a:t> polymer.</a:t>
            </a:r>
            <a:endParaRPr lang="en-US" sz="1200" i="1" dirty="0"/>
          </a:p>
        </p:txBody>
      </p:sp>
      <p:pic>
        <p:nvPicPr>
          <p:cNvPr id="12" name="Picture 11"/>
          <p:cNvPicPr>
            <a:picLocks noChangeAspect="1"/>
          </p:cNvPicPr>
          <p:nvPr/>
        </p:nvPicPr>
        <p:blipFill>
          <a:blip r:embed="rId3"/>
          <a:stretch>
            <a:fillRect/>
          </a:stretch>
        </p:blipFill>
        <p:spPr>
          <a:xfrm>
            <a:off x="4914561" y="4084828"/>
            <a:ext cx="1791039" cy="2376346"/>
          </a:xfrm>
          <a:prstGeom prst="rect">
            <a:avLst/>
          </a:prstGeom>
          <a:effectLst>
            <a:outerShdw blurRad="60325" dist="76200" dir="2700000" algn="tl" rotWithShape="0">
              <a:srgbClr val="000000">
                <a:alpha val="43000"/>
              </a:srgbClr>
            </a:outerShdw>
          </a:effectLst>
        </p:spPr>
      </p:pic>
      <p:sp>
        <p:nvSpPr>
          <p:cNvPr id="13" name="Rectangle 12"/>
          <p:cNvSpPr/>
          <p:nvPr/>
        </p:nvSpPr>
        <p:spPr>
          <a:xfrm>
            <a:off x="2456398" y="6421735"/>
            <a:ext cx="474716" cy="261610"/>
          </a:xfrm>
          <a:prstGeom prst="rect">
            <a:avLst/>
          </a:prstGeom>
        </p:spPr>
        <p:txBody>
          <a:bodyPr wrap="none">
            <a:spAutoFit/>
          </a:bodyPr>
          <a:lstStyle/>
          <a:p>
            <a:pPr marL="114300" indent="-114300" eaLnBrk="0" hangingPunct="0">
              <a:spcBef>
                <a:spcPct val="20000"/>
              </a:spcBef>
            </a:pPr>
            <a:r>
              <a:rPr lang="en-US" sz="1100" b="1" dirty="0" smtClean="0">
                <a:solidFill>
                  <a:srgbClr val="137043"/>
                </a:solidFill>
              </a:rPr>
              <a:t>BES</a:t>
            </a:r>
            <a:endParaRPr lang="en-US" sz="1100" b="1" dirty="0">
              <a:solidFill>
                <a:srgbClr val="137043"/>
              </a:solidFill>
            </a:endParaRPr>
          </a:p>
        </p:txBody>
      </p:sp>
      <p:pic>
        <p:nvPicPr>
          <p:cNvPr id="15" name="Picture 14"/>
          <p:cNvPicPr>
            <a:picLocks noChangeAspect="1"/>
          </p:cNvPicPr>
          <p:nvPr/>
        </p:nvPicPr>
        <p:blipFill>
          <a:blip r:embed="rId4"/>
          <a:stretch>
            <a:fillRect/>
          </a:stretch>
        </p:blipFill>
        <p:spPr>
          <a:xfrm>
            <a:off x="4881372" y="1984756"/>
            <a:ext cx="2586228" cy="1787144"/>
          </a:xfrm>
          <a:prstGeom prst="rect">
            <a:avLst/>
          </a:prstGeom>
          <a:effectLst>
            <a:outerShdw blurRad="60325" dist="762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dirty="0" smtClean="0"/>
              <a:t>Magnetic Reconnection and Anomalous Cosmic Rays </a:t>
            </a:r>
          </a:p>
        </p:txBody>
      </p:sp>
      <p:sp>
        <p:nvSpPr>
          <p:cNvPr id="19" name="Rectangle 18"/>
          <p:cNvSpPr/>
          <p:nvPr/>
        </p:nvSpPr>
        <p:spPr>
          <a:xfrm>
            <a:off x="4876800" y="1202266"/>
            <a:ext cx="3962400" cy="685800"/>
          </a:xfrm>
          <a:prstGeom prst="rect">
            <a:avLst/>
          </a:prstGeom>
          <a:solidFill>
            <a:srgbClr val="660066"/>
          </a:solidFill>
          <a:ln>
            <a:noFill/>
          </a:ln>
          <a:effectLst/>
          <a:scene3d>
            <a:camera prst="orthographicFront"/>
            <a:lightRig rig="sunrise" dir="t">
              <a:rot lat="0" lon="0" rev="240000"/>
            </a:lightRig>
          </a:scene3d>
          <a:sp3d extrusionH="76200" prstMaterial="matte">
            <a:bevelT w="101600" h="101600" prst="angle"/>
            <a:bevelB w="0" h="0" prst="angle"/>
            <a:extrusionClr>
              <a:srgbClr val="FFFF00"/>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r>
              <a:rPr lang="en-US" sz="2000" b="1" dirty="0" smtClean="0">
                <a:solidFill>
                  <a:srgbClr val="FFFF00"/>
                </a:solidFill>
                <a:ea typeface="ＭＳ Ｐゴシック" charset="-128"/>
                <a:cs typeface="ＭＳ Ｐゴシック" charset="-128"/>
              </a:rPr>
              <a:t>J. F. Drake, et al. (U. Maryland)</a:t>
            </a:r>
            <a:endParaRPr lang="en-US" sz="2000" b="1" dirty="0">
              <a:solidFill>
                <a:srgbClr val="FFFF00"/>
              </a:solidFill>
              <a:ea typeface="ＭＳ Ｐゴシック" charset="-128"/>
              <a:cs typeface="ＭＳ Ｐゴシック" charset="-128"/>
            </a:endParaRPr>
          </a:p>
        </p:txBody>
      </p:sp>
      <p:sp>
        <p:nvSpPr>
          <p:cNvPr id="74758" name="Rectangle 3"/>
          <p:cNvSpPr txBox="1">
            <a:spLocks noChangeArrowheads="1"/>
          </p:cNvSpPr>
          <p:nvPr/>
        </p:nvSpPr>
        <p:spPr bwMode="auto">
          <a:xfrm>
            <a:off x="152400" y="1143000"/>
            <a:ext cx="4419600" cy="1028700"/>
          </a:xfrm>
          <a:prstGeom prst="rect">
            <a:avLst/>
          </a:prstGeom>
          <a:solidFill>
            <a:srgbClr val="FFFAE2"/>
          </a:solidFill>
          <a:ln w="9525">
            <a:noFill/>
            <a:miter lim="800000"/>
            <a:headEnd/>
            <a:tailEnd/>
          </a:ln>
        </p:spPr>
        <p:txBody>
          <a:bodyPr>
            <a:prstTxWarp prst="textNoShape">
              <a:avLst/>
            </a:prstTxWarp>
          </a:bodyPr>
          <a:lstStyle/>
          <a:p>
            <a:pPr eaLnBrk="0" hangingPunct="0"/>
            <a:r>
              <a:rPr lang="en-US" sz="1600" b="1" i="1" dirty="0" smtClean="0"/>
              <a:t>Objective</a:t>
            </a:r>
            <a:r>
              <a:rPr lang="en-US" sz="1600" b="1" dirty="0" smtClean="0"/>
              <a:t>:</a:t>
            </a:r>
            <a:r>
              <a:rPr lang="en-US" sz="1600" b="1" dirty="0" smtClean="0">
                <a:solidFill>
                  <a:srgbClr val="000099"/>
                </a:solidFill>
              </a:rPr>
              <a:t> Complete understanding of reconnection: how magnetic fields change topology and convert magnetic energy to kinetic and thermal energy.</a:t>
            </a:r>
            <a:endParaRPr lang="en-US" sz="1600" b="1" dirty="0">
              <a:solidFill>
                <a:srgbClr val="000099"/>
              </a:solidFill>
            </a:endParaRPr>
          </a:p>
        </p:txBody>
      </p:sp>
      <p:sp>
        <p:nvSpPr>
          <p:cNvPr id="74759" name="Rectangle 23"/>
          <p:cNvSpPr>
            <a:spLocks noChangeArrowheads="1"/>
          </p:cNvSpPr>
          <p:nvPr/>
        </p:nvSpPr>
        <p:spPr bwMode="auto">
          <a:xfrm>
            <a:off x="203200" y="3149600"/>
            <a:ext cx="4368800" cy="24003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pPr>
            <a:r>
              <a:rPr lang="en-US" sz="1600" b="1" i="1" dirty="0"/>
              <a:t>Accomplishments</a:t>
            </a:r>
            <a:r>
              <a:rPr lang="en-US" sz="1400" b="1" i="1" dirty="0"/>
              <a:t>:</a:t>
            </a:r>
            <a:r>
              <a:rPr lang="en-US" sz="1600" b="1" dirty="0">
                <a:solidFill>
                  <a:srgbClr val="000099"/>
                </a:solidFill>
              </a:rPr>
              <a:t> </a:t>
            </a:r>
            <a:r>
              <a:rPr lang="en-US" sz="1600" b="1" dirty="0" smtClean="0">
                <a:solidFill>
                  <a:srgbClr val="000099"/>
                </a:solidFill>
              </a:rPr>
              <a:t> Provided explanation for surprising </a:t>
            </a:r>
            <a:r>
              <a:rPr lang="en-US" sz="1600" b="1" i="1" dirty="0" smtClean="0">
                <a:solidFill>
                  <a:srgbClr val="000099"/>
                </a:solidFill>
              </a:rPr>
              <a:t>Voyager 1 </a:t>
            </a:r>
            <a:r>
              <a:rPr lang="en-US" sz="1600" b="1" dirty="0" smtClean="0">
                <a:solidFill>
                  <a:srgbClr val="000099"/>
                </a:solidFill>
              </a:rPr>
              <a:t>&amp;</a:t>
            </a:r>
            <a:r>
              <a:rPr lang="en-US" sz="1600" b="1" i="1" dirty="0" smtClean="0">
                <a:solidFill>
                  <a:srgbClr val="000099"/>
                </a:solidFill>
              </a:rPr>
              <a:t> 2 </a:t>
            </a:r>
            <a:r>
              <a:rPr lang="en-US" sz="1600" b="1" dirty="0" smtClean="0">
                <a:solidFill>
                  <a:srgbClr val="000099"/>
                </a:solidFill>
              </a:rPr>
              <a:t>spacecraft observation of Anomalous Cosmic Rays (</a:t>
            </a:r>
            <a:r>
              <a:rPr lang="en-US" sz="1600" b="1" dirty="0" err="1" smtClean="0">
                <a:solidFill>
                  <a:srgbClr val="000099"/>
                </a:solidFill>
              </a:rPr>
              <a:t>ACRs</a:t>
            </a:r>
            <a:r>
              <a:rPr lang="en-US" sz="1600" b="1" dirty="0" smtClean="0">
                <a:solidFill>
                  <a:srgbClr val="000099"/>
                </a:solidFill>
              </a:rPr>
              <a:t>: ions with energies just below galactic cosmic rays). </a:t>
            </a:r>
          </a:p>
          <a:p>
            <a:pPr marL="114300" indent="-114300" eaLnBrk="0" hangingPunct="0">
              <a:spcBef>
                <a:spcPct val="20000"/>
              </a:spcBef>
              <a:buFont typeface="Arial"/>
              <a:buChar char="•"/>
            </a:pPr>
            <a:r>
              <a:rPr lang="en-US" sz="1600" b="1" dirty="0" smtClean="0">
                <a:solidFill>
                  <a:srgbClr val="000099"/>
                </a:solidFill>
              </a:rPr>
              <a:t>Required both </a:t>
            </a:r>
            <a:r>
              <a:rPr lang="en-US" sz="1600" b="1" dirty="0" err="1" smtClean="0">
                <a:solidFill>
                  <a:srgbClr val="000099"/>
                </a:solidFill>
              </a:rPr>
              <a:t>magnetohydrodynamic</a:t>
            </a:r>
            <a:r>
              <a:rPr lang="en-US" sz="1600" b="1" dirty="0" smtClean="0">
                <a:solidFill>
                  <a:srgbClr val="000099"/>
                </a:solidFill>
              </a:rPr>
              <a:t> (MHD) and particle-in-cell (PIC) </a:t>
            </a:r>
            <a:r>
              <a:rPr lang="en-US" sz="1600" b="1" dirty="0" smtClean="0">
                <a:solidFill>
                  <a:srgbClr val="000099"/>
                </a:solidFill>
              </a:rPr>
              <a:t>methods.</a:t>
            </a:r>
          </a:p>
          <a:p>
            <a:pPr marL="114300" indent="-114300" eaLnBrk="0" hangingPunct="0">
              <a:spcBef>
                <a:spcPct val="20000"/>
              </a:spcBef>
              <a:buFont typeface="Arial"/>
              <a:buChar char="•"/>
            </a:pPr>
            <a:r>
              <a:rPr lang="en-US" sz="1600" b="1" dirty="0" smtClean="0">
                <a:solidFill>
                  <a:srgbClr val="000099"/>
                </a:solidFill>
              </a:rPr>
              <a:t>Drake is 2010 winner of APS Maxwell Award for Plasma Physics.</a:t>
            </a:r>
          </a:p>
        </p:txBody>
      </p:sp>
      <p:sp>
        <p:nvSpPr>
          <p:cNvPr id="74761" name="Rectangle 3"/>
          <p:cNvSpPr txBox="1">
            <a:spLocks noChangeArrowheads="1"/>
          </p:cNvSpPr>
          <p:nvPr/>
        </p:nvSpPr>
        <p:spPr bwMode="auto">
          <a:xfrm>
            <a:off x="190500" y="2247900"/>
            <a:ext cx="4381500" cy="825500"/>
          </a:xfrm>
          <a:prstGeom prst="rect">
            <a:avLst/>
          </a:prstGeom>
          <a:solidFill>
            <a:srgbClr val="FFFAE2"/>
          </a:solidFill>
          <a:ln w="9525">
            <a:noFill/>
            <a:miter lim="800000"/>
            <a:headEnd/>
            <a:tailEnd/>
          </a:ln>
        </p:spPr>
        <p:txBody>
          <a:bodyPr>
            <a:prstTxWarp prst="textNoShape">
              <a:avLst/>
            </a:prstTxWarp>
          </a:bodyPr>
          <a:lstStyle/>
          <a:p>
            <a:pPr eaLnBrk="0" hangingPunct="0">
              <a:spcBef>
                <a:spcPct val="20000"/>
              </a:spcBef>
            </a:pPr>
            <a:r>
              <a:rPr lang="en-US" sz="1600" b="1" i="1" dirty="0" smtClean="0"/>
              <a:t>Implications</a:t>
            </a:r>
            <a:r>
              <a:rPr lang="en-US" sz="1600" b="1" dirty="0" smtClean="0"/>
              <a:t>: </a:t>
            </a:r>
            <a:r>
              <a:rPr lang="en-US" sz="1600" b="1" dirty="0" smtClean="0">
                <a:solidFill>
                  <a:srgbClr val="000099"/>
                </a:solidFill>
              </a:rPr>
              <a:t>Has broad importance in space (e.g. solar flares), </a:t>
            </a:r>
            <a:r>
              <a:rPr lang="en-US" sz="1600" b="1" dirty="0" smtClean="0">
                <a:solidFill>
                  <a:srgbClr val="000099"/>
                </a:solidFill>
              </a:rPr>
              <a:t>astrophysics, </a:t>
            </a:r>
            <a:r>
              <a:rPr lang="en-US" sz="1600" b="1" dirty="0" smtClean="0">
                <a:solidFill>
                  <a:srgbClr val="000099"/>
                </a:solidFill>
              </a:rPr>
              <a:t>and fusion experiment plasmas.</a:t>
            </a:r>
          </a:p>
        </p:txBody>
      </p:sp>
      <p:sp>
        <p:nvSpPr>
          <p:cNvPr id="74763" name="Rectangle 22"/>
          <p:cNvSpPr>
            <a:spLocks noChangeArrowheads="1"/>
          </p:cNvSpPr>
          <p:nvPr/>
        </p:nvSpPr>
        <p:spPr bwMode="auto">
          <a:xfrm>
            <a:off x="5803900" y="5933152"/>
            <a:ext cx="2108200" cy="677621"/>
          </a:xfrm>
          <a:prstGeom prst="rect">
            <a:avLst/>
          </a:prstGeom>
          <a:solidFill>
            <a:schemeClr val="bg1"/>
          </a:solidFill>
          <a:ln w="9525">
            <a:noFill/>
            <a:miter lim="800000"/>
            <a:headEnd/>
            <a:tailEnd/>
          </a:ln>
        </p:spPr>
        <p:txBody>
          <a:bodyPr wrap="square">
            <a:prstTxWarp prst="textNoShape">
              <a:avLst/>
            </a:prstTxWarp>
            <a:spAutoFit/>
          </a:bodyPr>
          <a:lstStyle/>
          <a:p>
            <a:pPr algn="ctr">
              <a:lnSpc>
                <a:spcPct val="90000"/>
              </a:lnSpc>
            </a:pPr>
            <a:r>
              <a:rPr lang="en-US" sz="1400" i="1" dirty="0" smtClean="0">
                <a:solidFill>
                  <a:srgbClr val="000099"/>
                </a:solidFill>
              </a:rPr>
              <a:t>The Astrophysical Journal (APS) 709:963–974,</a:t>
            </a:r>
            <a:r>
              <a:rPr lang="en-US" sz="1400" i="1" dirty="0" smtClean="0">
                <a:solidFill>
                  <a:srgbClr val="000099"/>
                </a:solidFill>
              </a:rPr>
              <a:t> February </a:t>
            </a:r>
            <a:r>
              <a:rPr lang="en-US" sz="1400" i="1" dirty="0" smtClean="0">
                <a:solidFill>
                  <a:srgbClr val="000099"/>
                </a:solidFill>
              </a:rPr>
              <a:t>1, 2010 </a:t>
            </a:r>
            <a:endParaRPr lang="en-US" sz="1400" i="1" dirty="0" smtClean="0">
              <a:solidFill>
                <a:srgbClr val="000099"/>
              </a:solidFill>
            </a:endParaRPr>
          </a:p>
        </p:txBody>
      </p:sp>
      <p:sp>
        <p:nvSpPr>
          <p:cNvPr id="74768" name="Rectangle 11"/>
          <p:cNvSpPr>
            <a:spLocks noChangeArrowheads="1"/>
          </p:cNvSpPr>
          <p:nvPr/>
        </p:nvSpPr>
        <p:spPr bwMode="auto">
          <a:xfrm>
            <a:off x="4965700" y="4801568"/>
            <a:ext cx="3784600" cy="1015663"/>
          </a:xfrm>
          <a:prstGeom prst="rect">
            <a:avLst/>
          </a:prstGeom>
          <a:solidFill>
            <a:schemeClr val="bg1"/>
          </a:solidFill>
          <a:ln w="9525">
            <a:noFill/>
            <a:miter lim="800000"/>
            <a:headEnd/>
            <a:tailEnd/>
          </a:ln>
          <a:effectLst>
            <a:outerShdw blurRad="60325" dist="76200" dir="2700000" algn="tl" rotWithShape="0">
              <a:srgbClr val="000000">
                <a:alpha val="43000"/>
              </a:srgbClr>
            </a:outerShdw>
          </a:effectLst>
        </p:spPr>
        <p:txBody>
          <a:bodyPr wrap="square">
            <a:prstTxWarp prst="textNoShape">
              <a:avLst/>
            </a:prstTxWarp>
            <a:spAutoFit/>
          </a:bodyPr>
          <a:lstStyle/>
          <a:p>
            <a:pPr algn="ctr"/>
            <a:r>
              <a:rPr lang="en-US" sz="1200" i="1" dirty="0" smtClean="0"/>
              <a:t>2-D view of the magnetic field and flow streamlines from a high-resolution, 3-dimensional MHD simulation of the interaction of the solar wind with the interstellar medium, interplanetary and interstellar magnetic field, and ionized and neutral H atoms.</a:t>
            </a:r>
            <a:endParaRPr lang="en-US" sz="1200" i="1" dirty="0"/>
          </a:p>
        </p:txBody>
      </p:sp>
      <p:sp>
        <p:nvSpPr>
          <p:cNvPr id="13" name="Rectangle 12"/>
          <p:cNvSpPr/>
          <p:nvPr/>
        </p:nvSpPr>
        <p:spPr>
          <a:xfrm>
            <a:off x="2456398" y="6421735"/>
            <a:ext cx="474716" cy="261610"/>
          </a:xfrm>
          <a:prstGeom prst="rect">
            <a:avLst/>
          </a:prstGeom>
        </p:spPr>
        <p:txBody>
          <a:bodyPr wrap="none">
            <a:spAutoFit/>
          </a:bodyPr>
          <a:lstStyle/>
          <a:p>
            <a:pPr marL="114300" indent="-114300" eaLnBrk="0" hangingPunct="0">
              <a:spcBef>
                <a:spcPct val="20000"/>
              </a:spcBef>
            </a:pPr>
            <a:r>
              <a:rPr lang="en-US" sz="1100" b="1" dirty="0" smtClean="0">
                <a:solidFill>
                  <a:srgbClr val="137043"/>
                </a:solidFill>
              </a:rPr>
              <a:t>BES</a:t>
            </a:r>
            <a:endParaRPr lang="en-US" sz="1100" b="1" dirty="0">
              <a:solidFill>
                <a:srgbClr val="137043"/>
              </a:solidFill>
            </a:endParaRPr>
          </a:p>
        </p:txBody>
      </p:sp>
      <p:pic>
        <p:nvPicPr>
          <p:cNvPr id="14" name="Picture 13"/>
          <p:cNvPicPr>
            <a:picLocks noChangeAspect="1"/>
          </p:cNvPicPr>
          <p:nvPr/>
        </p:nvPicPr>
        <p:blipFill>
          <a:blip r:embed="rId3"/>
          <a:stretch>
            <a:fillRect/>
          </a:stretch>
        </p:blipFill>
        <p:spPr>
          <a:xfrm>
            <a:off x="5353812" y="2002790"/>
            <a:ext cx="3008376" cy="2674620"/>
          </a:xfrm>
          <a:prstGeom prst="rect">
            <a:avLst/>
          </a:prstGeom>
          <a:effectLst>
            <a:outerShdw blurRad="60325" dist="76200" dir="2700000" algn="tl" rotWithShape="0">
              <a:srgbClr val="000000">
                <a:alpha val="43000"/>
              </a:srgbClr>
            </a:outerShdw>
          </a:effectLst>
        </p:spPr>
      </p:pic>
      <p:sp>
        <p:nvSpPr>
          <p:cNvPr id="16" name="Rectangle 23"/>
          <p:cNvSpPr>
            <a:spLocks noChangeArrowheads="1"/>
          </p:cNvSpPr>
          <p:nvPr/>
        </p:nvSpPr>
        <p:spPr bwMode="auto">
          <a:xfrm>
            <a:off x="190500" y="5626100"/>
            <a:ext cx="4572000" cy="558800"/>
          </a:xfrm>
          <a:prstGeom prst="rect">
            <a:avLst/>
          </a:prstGeom>
          <a:solidFill>
            <a:srgbClr val="FFFAE2"/>
          </a:solidFill>
          <a:ln w="9525">
            <a:noFill/>
            <a:miter lim="800000"/>
            <a:headEnd/>
            <a:tailEnd/>
          </a:ln>
        </p:spPr>
        <p:txBody>
          <a:bodyPr>
            <a:prstTxWarp prst="textNoShape">
              <a:avLst/>
            </a:prstTxWarp>
          </a:bodyPr>
          <a:lstStyle/>
          <a:p>
            <a:pPr marL="114300" indent="-114300" eaLnBrk="0" hangingPunct="0">
              <a:spcBef>
                <a:spcPct val="20000"/>
              </a:spcBef>
              <a:buFont typeface="Arial"/>
              <a:buChar char="•"/>
            </a:pPr>
            <a:r>
              <a:rPr lang="en-US" sz="1600" b="1" i="1" dirty="0" smtClean="0"/>
              <a:t>NERSC</a:t>
            </a:r>
            <a:r>
              <a:rPr lang="en-US" sz="1400" b="1" i="1" dirty="0" smtClean="0"/>
              <a:t>:</a:t>
            </a:r>
            <a:r>
              <a:rPr lang="en-US" sz="1600" b="1" dirty="0" smtClean="0">
                <a:solidFill>
                  <a:srgbClr val="000099"/>
                </a:solidFill>
              </a:rPr>
              <a:t>  </a:t>
            </a:r>
            <a:r>
              <a:rPr lang="en-US" sz="1400" b="1" dirty="0" smtClean="0">
                <a:solidFill>
                  <a:srgbClr val="000099"/>
                </a:solidFill>
              </a:rPr>
              <a:t>Simulations</a:t>
            </a:r>
            <a:r>
              <a:rPr lang="en-US" sz="1400" b="1" dirty="0" smtClean="0">
                <a:solidFill>
                  <a:srgbClr val="000099"/>
                </a:solidFill>
              </a:rPr>
              <a:t> use </a:t>
            </a:r>
            <a:r>
              <a:rPr lang="en-US" sz="1400" b="1" dirty="0" smtClean="0">
                <a:solidFill>
                  <a:srgbClr val="000099"/>
                </a:solidFill>
              </a:rPr>
              <a:t>1,024-8,192 cores (Franklin).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Cover Images</a:t>
            </a:r>
            <a:endParaRPr lang="en-US" dirty="0"/>
          </a:p>
        </p:txBody>
      </p:sp>
      <p:sp>
        <p:nvSpPr>
          <p:cNvPr id="11" name="Rectangle 10"/>
          <p:cNvSpPr/>
          <p:nvPr/>
        </p:nvSpPr>
        <p:spPr>
          <a:xfrm>
            <a:off x="1646760" y="1122171"/>
            <a:ext cx="7043190" cy="830997"/>
          </a:xfrm>
          <a:prstGeom prst="rect">
            <a:avLst/>
          </a:prstGeom>
        </p:spPr>
        <p:txBody>
          <a:bodyPr wrap="square">
            <a:spAutoFit/>
          </a:bodyPr>
          <a:lstStyle/>
          <a:p>
            <a:r>
              <a:rPr lang="en-US" sz="1200" b="1" dirty="0" smtClean="0"/>
              <a:t>Low swirl burner combustion simulation.  Image shows flame radical, OH (purple surface and cutaway) and volume rendering (gray) of </a:t>
            </a:r>
            <a:r>
              <a:rPr lang="en-US" sz="1200" b="1" dirty="0" err="1" smtClean="0"/>
              <a:t>vortical</a:t>
            </a:r>
            <a:r>
              <a:rPr lang="en-US" sz="1200" b="1" dirty="0" smtClean="0"/>
              <a:t> structures. Red indicates vigorous burning of lean hydrogen fuel; shows cellular burning characteristic of </a:t>
            </a:r>
            <a:r>
              <a:rPr lang="en-US" sz="1200" b="1" dirty="0" err="1" smtClean="0"/>
              <a:t>thermodiffusively</a:t>
            </a:r>
            <a:r>
              <a:rPr lang="en-US" sz="1200" b="1" dirty="0" smtClean="0"/>
              <a:t> unstable fuel.  Simulated using an adaptive projection code. Image courtesy of John Bell, LBNL.</a:t>
            </a:r>
            <a:endParaRPr lang="en-US" sz="1400" dirty="0"/>
          </a:p>
        </p:txBody>
      </p:sp>
      <p:pic>
        <p:nvPicPr>
          <p:cNvPr id="17" name="Picture 16"/>
          <p:cNvPicPr>
            <a:picLocks noChangeAspect="1"/>
          </p:cNvPicPr>
          <p:nvPr/>
        </p:nvPicPr>
        <p:blipFill>
          <a:blip r:embed="rId2"/>
          <a:stretch>
            <a:fillRect/>
          </a:stretch>
        </p:blipFill>
        <p:spPr>
          <a:xfrm>
            <a:off x="497428" y="1087968"/>
            <a:ext cx="822960" cy="767031"/>
          </a:xfrm>
          <a:prstGeom prst="rect">
            <a:avLst/>
          </a:prstGeom>
        </p:spPr>
      </p:pic>
      <p:pic>
        <p:nvPicPr>
          <p:cNvPr id="18" name="Picture 17"/>
          <p:cNvPicPr>
            <a:picLocks/>
          </p:cNvPicPr>
          <p:nvPr/>
        </p:nvPicPr>
        <p:blipFill>
          <a:blip r:embed="rId3"/>
          <a:stretch>
            <a:fillRect/>
          </a:stretch>
        </p:blipFill>
        <p:spPr>
          <a:xfrm>
            <a:off x="497428" y="5393435"/>
            <a:ext cx="822960" cy="822960"/>
          </a:xfrm>
          <a:prstGeom prst="rect">
            <a:avLst/>
          </a:prstGeom>
        </p:spPr>
      </p:pic>
      <p:pic>
        <p:nvPicPr>
          <p:cNvPr id="20" name="Picture 19"/>
          <p:cNvPicPr>
            <a:picLocks/>
          </p:cNvPicPr>
          <p:nvPr/>
        </p:nvPicPr>
        <p:blipFill>
          <a:blip r:embed="rId4"/>
          <a:stretch>
            <a:fillRect/>
          </a:stretch>
        </p:blipFill>
        <p:spPr>
          <a:xfrm>
            <a:off x="497428" y="4524407"/>
            <a:ext cx="822960" cy="822960"/>
          </a:xfrm>
          <a:prstGeom prst="rect">
            <a:avLst/>
          </a:prstGeom>
        </p:spPr>
      </p:pic>
      <p:pic>
        <p:nvPicPr>
          <p:cNvPr id="21" name="Picture 20"/>
          <p:cNvPicPr>
            <a:picLocks/>
          </p:cNvPicPr>
          <p:nvPr/>
        </p:nvPicPr>
        <p:blipFill>
          <a:blip r:embed="rId5"/>
          <a:stretch>
            <a:fillRect/>
          </a:stretch>
        </p:blipFill>
        <p:spPr>
          <a:xfrm>
            <a:off x="497428" y="3651315"/>
            <a:ext cx="822960" cy="822960"/>
          </a:xfrm>
          <a:prstGeom prst="rect">
            <a:avLst/>
          </a:prstGeom>
        </p:spPr>
      </p:pic>
      <p:sp>
        <p:nvSpPr>
          <p:cNvPr id="23" name="Rectangle 22"/>
          <p:cNvSpPr/>
          <p:nvPr/>
        </p:nvSpPr>
        <p:spPr>
          <a:xfrm>
            <a:off x="1646760" y="1918953"/>
            <a:ext cx="7332140" cy="938719"/>
          </a:xfrm>
          <a:prstGeom prst="rect">
            <a:avLst/>
          </a:prstGeom>
        </p:spPr>
        <p:txBody>
          <a:bodyPr wrap="square">
            <a:spAutoFit/>
          </a:bodyPr>
          <a:lstStyle/>
          <a:p>
            <a:r>
              <a:rPr lang="en-US" sz="1100" b="1" dirty="0" smtClean="0"/>
              <a:t>Hydrogen plasma density wake produced by an intense, right-to-left laser pulse. Volume rendering of current density and particles (colored by momentum orange - high, cyan - low) trapped in the plasma wake driven by laser pulse (marked by the white disk) radiation pressure.  3-D, 3,500 Franklin-core, 36-hour LOASIS experiment simulation using VORPAL by Cameron Geddes, LBNL. Image courtesy of Cameron Geddes..</a:t>
            </a:r>
            <a:endParaRPr lang="en-US" sz="1200" dirty="0"/>
          </a:p>
        </p:txBody>
      </p:sp>
      <p:sp>
        <p:nvSpPr>
          <p:cNvPr id="24" name="Rectangle 23"/>
          <p:cNvSpPr/>
          <p:nvPr/>
        </p:nvSpPr>
        <p:spPr>
          <a:xfrm>
            <a:off x="1646760" y="3732680"/>
            <a:ext cx="7043190" cy="830997"/>
          </a:xfrm>
          <a:prstGeom prst="rect">
            <a:avLst/>
          </a:prstGeom>
        </p:spPr>
        <p:txBody>
          <a:bodyPr wrap="square">
            <a:spAutoFit/>
          </a:bodyPr>
          <a:lstStyle/>
          <a:p>
            <a:r>
              <a:rPr lang="en-US" sz="1200" b="1" dirty="0" smtClean="0"/>
              <a:t>False-color image of the Andromeda Galaxy created by layering 400 individual images captured by the Palomar Transient Factory (PFT) camera in February 2009. NERSC systems analyzing the PTF data are capable of discovering cosmic transients in real time.   Image courtesy of Peter Nugent, LBNL.</a:t>
            </a:r>
            <a:endParaRPr lang="en-US" sz="1400" dirty="0"/>
          </a:p>
        </p:txBody>
      </p:sp>
      <p:sp>
        <p:nvSpPr>
          <p:cNvPr id="25" name="Rectangle 24"/>
          <p:cNvSpPr/>
          <p:nvPr/>
        </p:nvSpPr>
        <p:spPr>
          <a:xfrm>
            <a:off x="1646758" y="2862058"/>
            <a:ext cx="7196695" cy="830997"/>
          </a:xfrm>
          <a:prstGeom prst="rect">
            <a:avLst/>
          </a:prstGeom>
        </p:spPr>
        <p:txBody>
          <a:bodyPr wrap="square">
            <a:spAutoFit/>
          </a:bodyPr>
          <a:lstStyle/>
          <a:p>
            <a:r>
              <a:rPr lang="en-US" sz="1200" b="1" dirty="0" smtClean="0"/>
              <a:t>Numerical study of density driven flow for CO</a:t>
            </a:r>
            <a:r>
              <a:rPr lang="en-US" sz="1200" b="1" baseline="-25000" dirty="0" smtClean="0"/>
              <a:t>2</a:t>
            </a:r>
            <a:r>
              <a:rPr lang="en-US" sz="1200" b="1" dirty="0" smtClean="0"/>
              <a:t> storage in saline aquifers. Snapshot of CO</a:t>
            </a:r>
            <a:r>
              <a:rPr lang="en-US" sz="1200" b="1" baseline="-25000" dirty="0" smtClean="0"/>
              <a:t>2 </a:t>
            </a:r>
            <a:r>
              <a:rPr lang="en-US" sz="1200" b="1" dirty="0" smtClean="0"/>
              <a:t>concentration</a:t>
            </a:r>
            <a:r>
              <a:rPr lang="en-US" sz="1200" b="1" baseline="-25000" dirty="0" smtClean="0"/>
              <a:t> </a:t>
            </a:r>
            <a:r>
              <a:rPr lang="en-US" sz="1200" b="1" dirty="0" smtClean="0"/>
              <a:t>after convection starts.  Density-driven velocity field dynamics induces convective fingers that enhance the rate by which CO</a:t>
            </a:r>
            <a:r>
              <a:rPr lang="en-US" sz="1200" b="1" baseline="-25000" dirty="0" smtClean="0"/>
              <a:t>2 </a:t>
            </a:r>
            <a:r>
              <a:rPr lang="en-US" sz="1200" b="1" dirty="0" smtClean="0"/>
              <a:t>is converted into negatively buoyant aqueous phase, thereby improving the security of CO</a:t>
            </a:r>
            <a:r>
              <a:rPr lang="en-US" sz="1200" b="1" baseline="-25000" dirty="0" smtClean="0"/>
              <a:t>2 </a:t>
            </a:r>
            <a:r>
              <a:rPr lang="en-US" sz="1200" b="1" dirty="0" smtClean="0"/>
              <a:t>storage.  Image courtesy of George Pau, LBNL</a:t>
            </a:r>
          </a:p>
        </p:txBody>
      </p:sp>
      <p:sp>
        <p:nvSpPr>
          <p:cNvPr id="26" name="Rectangle 25"/>
          <p:cNvSpPr/>
          <p:nvPr/>
        </p:nvSpPr>
        <p:spPr>
          <a:xfrm>
            <a:off x="1646758" y="5481750"/>
            <a:ext cx="7115427" cy="830997"/>
          </a:xfrm>
          <a:prstGeom prst="rect">
            <a:avLst/>
          </a:prstGeom>
        </p:spPr>
        <p:txBody>
          <a:bodyPr wrap="square">
            <a:spAutoFit/>
          </a:bodyPr>
          <a:lstStyle/>
          <a:p>
            <a:r>
              <a:rPr lang="en-US" sz="1200" b="1" dirty="0" smtClean="0"/>
              <a:t>Simulation of a global cloud resolving model (GCRM). This image is a composite plot showing several variables: wind velocity (surface </a:t>
            </a:r>
            <a:r>
              <a:rPr lang="en-US" sz="1200" b="1" dirty="0" err="1" smtClean="0"/>
              <a:t>pseudocolor</a:t>
            </a:r>
            <a:r>
              <a:rPr lang="en-US" sz="1200" b="1" dirty="0" smtClean="0"/>
              <a:t> plot), pressure (b/w contour lines), and a cut-away view of the geodesic grid. Image courtesy of Professor David Randall, Colorado State University.</a:t>
            </a:r>
            <a:endParaRPr lang="en-US" sz="1400" dirty="0"/>
          </a:p>
        </p:txBody>
      </p:sp>
      <p:pic>
        <p:nvPicPr>
          <p:cNvPr id="27" name="Picture 26"/>
          <p:cNvPicPr>
            <a:picLocks/>
          </p:cNvPicPr>
          <p:nvPr/>
        </p:nvPicPr>
        <p:blipFill>
          <a:blip r:embed="rId6"/>
          <a:stretch>
            <a:fillRect/>
          </a:stretch>
        </p:blipFill>
        <p:spPr>
          <a:xfrm>
            <a:off x="497428" y="2778223"/>
            <a:ext cx="822960" cy="822960"/>
          </a:xfrm>
          <a:prstGeom prst="rect">
            <a:avLst/>
          </a:prstGeom>
        </p:spPr>
      </p:pic>
      <p:sp>
        <p:nvSpPr>
          <p:cNvPr id="28" name="Rectangle 27"/>
          <p:cNvSpPr/>
          <p:nvPr/>
        </p:nvSpPr>
        <p:spPr>
          <a:xfrm>
            <a:off x="1646758" y="4681972"/>
            <a:ext cx="7034160" cy="646331"/>
          </a:xfrm>
          <a:prstGeom prst="rect">
            <a:avLst/>
          </a:prstGeom>
        </p:spPr>
        <p:txBody>
          <a:bodyPr wrap="square">
            <a:spAutoFit/>
          </a:bodyPr>
          <a:lstStyle/>
          <a:p>
            <a:r>
              <a:rPr lang="en-US" sz="1200" b="1" dirty="0" smtClean="0"/>
              <a:t>The </a:t>
            </a:r>
            <a:r>
              <a:rPr lang="en-US" sz="1200" b="1" dirty="0" err="1" smtClean="0"/>
              <a:t>exciton</a:t>
            </a:r>
            <a:r>
              <a:rPr lang="en-US" sz="1200" b="1" dirty="0" smtClean="0"/>
              <a:t> wave function (the white </a:t>
            </a:r>
            <a:r>
              <a:rPr lang="en-US" sz="1200" b="1" dirty="0" err="1" smtClean="0"/>
              <a:t>isosurface</a:t>
            </a:r>
            <a:r>
              <a:rPr lang="en-US" sz="1200" b="1" dirty="0" smtClean="0"/>
              <a:t>) at the interface of a </a:t>
            </a:r>
            <a:r>
              <a:rPr lang="en-US" sz="1200" b="1" dirty="0" err="1" smtClean="0"/>
              <a:t>ZnS/ZnO</a:t>
            </a:r>
            <a:r>
              <a:rPr lang="en-US" sz="1200" b="1" dirty="0" smtClean="0"/>
              <a:t> </a:t>
            </a:r>
            <a:r>
              <a:rPr lang="en-US" sz="1200" b="1" dirty="0" err="1" smtClean="0"/>
              <a:t>nanorod</a:t>
            </a:r>
            <a:r>
              <a:rPr lang="en-US" sz="1200" b="1" dirty="0" smtClean="0"/>
              <a:t>. Simulations performed on a Cray XT4 at NERSC, also shown. Image courtesy of Lin-Wang Wang, LBNL.</a:t>
            </a:r>
            <a:endParaRPr lang="en-US" sz="1400" dirty="0"/>
          </a:p>
        </p:txBody>
      </p:sp>
      <p:pic>
        <p:nvPicPr>
          <p:cNvPr id="16" name="Picture 15"/>
          <p:cNvPicPr>
            <a:picLocks/>
          </p:cNvPicPr>
          <p:nvPr/>
        </p:nvPicPr>
        <p:blipFill>
          <a:blip r:embed="rId7"/>
          <a:stretch>
            <a:fillRect/>
          </a:stretch>
        </p:blipFill>
        <p:spPr>
          <a:xfrm>
            <a:off x="501650" y="1898650"/>
            <a:ext cx="822960" cy="8229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87186</TotalTime>
  <Words>2060</Words>
  <Application>Microsoft Macintosh PowerPoint</Application>
  <PresentationFormat>On-screen Show (4:3)</PresentationFormat>
  <Paragraphs>127</Paragraphs>
  <Slides>9</Slides>
  <Notes>6</Notes>
  <HiddenSlides>0</HiddenSlides>
  <MMClips>0</MMClips>
  <ScaleCrop>false</ScaleCrop>
  <HeadingPairs>
    <vt:vector size="4" baseType="variant">
      <vt:variant>
        <vt:lpstr>Design Template</vt:lpstr>
      </vt:variant>
      <vt:variant>
        <vt:i4>1</vt:i4>
      </vt:variant>
      <vt:variant>
        <vt:lpstr>Slide Titles</vt:lpstr>
      </vt:variant>
      <vt:variant>
        <vt:i4>9</vt:i4>
      </vt:variant>
    </vt:vector>
  </HeadingPairs>
  <TitlesOfParts>
    <vt:vector size="10" baseType="lpstr">
      <vt:lpstr>Default Design</vt:lpstr>
      <vt:lpstr>NERSC Science Highlights  A selection of science results produced by NERSC users</vt:lpstr>
      <vt:lpstr>NERSC User Scientific Accomplishments December, 2010</vt:lpstr>
      <vt:lpstr>Simulation Helps Validate Key New Experimental Technique</vt:lpstr>
      <vt:lpstr>Quantum Dynamics Revealed</vt:lpstr>
      <vt:lpstr>Nanocatalysis:  “Small is Different”</vt:lpstr>
      <vt:lpstr>Ultra Low-Power Computing?</vt:lpstr>
      <vt:lpstr>Designing Fuel Cell Membranes</vt:lpstr>
      <vt:lpstr>Magnetic Reconnection and Anomalous Cosmic Rays </vt:lpstr>
      <vt:lpstr>About the Cover Images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JAHules</dc:creator>
  <cp:lastModifiedBy>Harvey Wasserman</cp:lastModifiedBy>
  <cp:revision>816</cp:revision>
  <cp:lastPrinted>2011-01-14T16:34:45Z</cp:lastPrinted>
  <dcterms:created xsi:type="dcterms:W3CDTF">2011-01-19T16:47:49Z</dcterms:created>
  <dcterms:modified xsi:type="dcterms:W3CDTF">2011-01-19T19:25:00Z</dcterms:modified>
</cp:coreProperties>
</file>